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9" r:id="rId5"/>
    <p:sldId id="261" r:id="rId6"/>
    <p:sldId id="260" r:id="rId7"/>
    <p:sldId id="262" r:id="rId8"/>
    <p:sldId id="258" r:id="rId9"/>
    <p:sldId id="263" r:id="rId10"/>
    <p:sldId id="264" r:id="rId11"/>
    <p:sldId id="265" r:id="rId12"/>
    <p:sldId id="269" r:id="rId13"/>
    <p:sldId id="267" r:id="rId14"/>
    <p:sldId id="271" r:id="rId15"/>
    <p:sldId id="272" r:id="rId16"/>
    <p:sldId id="273" r:id="rId17"/>
    <p:sldId id="274" r:id="rId18"/>
    <p:sldId id="275" r:id="rId19"/>
    <p:sldId id="276" r:id="rId20"/>
    <p:sldId id="277" r:id="rId21"/>
    <p:sldId id="278" r:id="rId22"/>
    <p:sldId id="279" r:id="rId23"/>
    <p:sldId id="280" r:id="rId24"/>
    <p:sldId id="268"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591" dt="2021-03-11T19:33:00.669"/>
    <p1510:client id="{55475D8D-5A80-9F49-AFEF-7B8F48FB5A49}" v="574" dt="2021-03-11T11:05:14.178"/>
    <p1510:client id="{5E824507-EE65-4B2D-AF24-19C6B975D3A1}" v="31" dt="2021-03-24T13:46:19.339"/>
    <p1510:client id="{6755D4EE-99D1-4D6A-9E4A-FC1575A3F23B}" v="1022" dt="2021-03-09T14:41:43.020"/>
    <p1510:client id="{6AB0303A-4545-4CD8-9015-EA6BF22F1637}" v="2" dt="2021-03-24T13:48:10.021"/>
    <p1510:client id="{89C629F7-0524-A1AC-FC03-9EE1BF77290F}" v="65" dt="2021-03-10T17:29:03.114"/>
    <p1510:client id="{956880A5-B1E6-1959-CDE1-0A91FE7377A9}" v="77" dt="2021-03-11T11:20:10.010"/>
    <p1510:client id="{9965018F-C327-6560-347C-95A1282D57E1}" v="501" dt="2021-03-10T18:07:30.347"/>
    <p1510:client id="{9EB301EF-0C1C-4F54-9DA9-45C9818FD2B0}" v="1868" dt="2021-03-09T14:38:45.411"/>
    <p1510:client id="{A3DF7361-A585-4C97-A68E-9762A63F4C3E}" v="140" dt="2021-03-24T17:32:35.540"/>
    <p1510:client id="{F4981683-A2C1-FD8F-6E81-A67A36F9D1DF}" v="866" dt="2021-03-11T19:33:15.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24.03.2021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24.03.2021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24.03.2021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24.03.2021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ręka&#10;&#10;Opis wygenerowany automatycznie">
            <a:extLst>
              <a:ext uri="{FF2B5EF4-FFF2-40B4-BE49-F238E27FC236}">
                <a16:creationId xmlns:a16="http://schemas.microsoft.com/office/drawing/2014/main" id="{0268CF2D-D3C2-434D-9C9E-6B8866CDD8B9}"/>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Tytuł 1">
            <a:extLst>
              <a:ext uri="{FF2B5EF4-FFF2-40B4-BE49-F238E27FC236}">
                <a16:creationId xmlns:a16="http://schemas.microsoft.com/office/drawing/2014/main" id="{8FBFE399-95E0-4934-94BB-0348B09B952F}"/>
              </a:ext>
            </a:extLst>
          </p:cNvPr>
          <p:cNvSpPr>
            <a:spLocks noGrp="1"/>
          </p:cNvSpPr>
          <p:nvPr>
            <p:ph type="title"/>
          </p:nvPr>
        </p:nvSpPr>
        <p:spPr>
          <a:xfrm>
            <a:off x="838201" y="1065862"/>
            <a:ext cx="3313164" cy="4726276"/>
          </a:xfrm>
        </p:spPr>
        <p:txBody>
          <a:bodyPr>
            <a:normAutofit/>
          </a:bodyPr>
          <a:lstStyle/>
          <a:p>
            <a:pPr algn="r"/>
            <a:r>
              <a:rPr lang="pl-PL" sz="4000">
                <a:solidFill>
                  <a:srgbClr val="FFFFFF"/>
                </a:solidFill>
                <a:cs typeface="Calibri Light"/>
              </a:rPr>
              <a:t>Dzień Ziemi </a:t>
            </a:r>
            <a:r>
              <a:rPr lang="pl-PL" sz="4000" dirty="0">
                <a:solidFill>
                  <a:srgbClr val="FFFFFF"/>
                </a:solidFill>
                <a:cs typeface="Calibri Light"/>
              </a:rPr>
              <a:t>22 kwietnia</a:t>
            </a:r>
            <a:endParaRPr lang="pl-PL" sz="4000" dirty="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1A9EF5A-646D-495D-90BF-035A24B5F102}"/>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pl-PL" sz="2000">
                <a:solidFill>
                  <a:srgbClr val="FFFFFF"/>
                </a:solidFill>
                <a:cs typeface="Calibri"/>
              </a:rPr>
              <a:t>Arktyka i Antarktyda</a:t>
            </a:r>
          </a:p>
          <a:p>
            <a:r>
              <a:rPr lang="pl-PL" sz="2000">
                <a:solidFill>
                  <a:srgbClr val="FFFFFF"/>
                </a:solidFill>
                <a:cs typeface="Calibri"/>
              </a:rPr>
              <a:t>Globalne ocieplenie</a:t>
            </a:r>
          </a:p>
          <a:p>
            <a:r>
              <a:rPr lang="pl-PL" sz="2000">
                <a:solidFill>
                  <a:srgbClr val="FFFFFF"/>
                </a:solidFill>
                <a:cs typeface="Calibri"/>
              </a:rPr>
              <a:t>Bałtyk</a:t>
            </a:r>
          </a:p>
        </p:txBody>
      </p:sp>
    </p:spTree>
    <p:extLst>
      <p:ext uri="{BB962C8B-B14F-4D97-AF65-F5344CB8AC3E}">
        <p14:creationId xmlns:p14="http://schemas.microsoft.com/office/powerpoint/2010/main" val="14744573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odłoże, grzyb&#10;&#10;Opis wygenerowany automatycznie">
            <a:extLst>
              <a:ext uri="{FF2B5EF4-FFF2-40B4-BE49-F238E27FC236}">
                <a16:creationId xmlns:a16="http://schemas.microsoft.com/office/drawing/2014/main" id="{EAA7BAE5-285D-440E-A1A1-4E71FF71FE25}"/>
              </a:ext>
            </a:extLst>
          </p:cNvPr>
          <p:cNvPicPr>
            <a:picLocks noChangeAspect="1"/>
          </p:cNvPicPr>
          <p:nvPr/>
        </p:nvPicPr>
        <p:blipFill rotWithShape="1">
          <a:blip r:embed="rId2"/>
          <a:srcRect t="2439" r="18292"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1E3D7AE-EED3-4546-A703-F13AB4231215}"/>
              </a:ext>
            </a:extLst>
          </p:cNvPr>
          <p:cNvSpPr>
            <a:spLocks noGrp="1"/>
          </p:cNvSpPr>
          <p:nvPr>
            <p:ph type="title"/>
          </p:nvPr>
        </p:nvSpPr>
        <p:spPr>
          <a:xfrm>
            <a:off x="371094" y="1161288"/>
            <a:ext cx="3438144" cy="1124712"/>
          </a:xfrm>
        </p:spPr>
        <p:txBody>
          <a:bodyPr anchor="b">
            <a:normAutofit/>
          </a:bodyPr>
          <a:lstStyle/>
          <a:p>
            <a:r>
              <a:rPr lang="pl-PL" sz="2800">
                <a:cs typeface="Calibri Light"/>
              </a:rPr>
              <a:t>Flora</a:t>
            </a:r>
            <a:endParaRPr lang="pl-PL"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4F2058DA-033E-497B-9A20-67ABC4FB6420}"/>
              </a:ext>
            </a:extLst>
          </p:cNvPr>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pl-PL" sz="1600" dirty="0">
                <a:ea typeface="+mn-lt"/>
                <a:cs typeface="+mn-lt"/>
              </a:rPr>
              <a:t>Flora jest niezwykle uboga. Rośliny występują na terenach niepokrytych lodem, przede wszystkim w oazach, </a:t>
            </a:r>
            <a:br>
              <a:rPr lang="pl-PL" sz="1600" dirty="0">
                <a:ea typeface="+mn-lt"/>
                <a:cs typeface="+mn-lt"/>
              </a:rPr>
            </a:br>
            <a:r>
              <a:rPr lang="pl-PL" sz="1600" dirty="0">
                <a:ea typeface="+mn-lt"/>
                <a:cs typeface="+mn-lt"/>
              </a:rPr>
              <a:t>w których klimat lokalny jest łagodniejszy niż na otaczających je lodowcach. Na terenach tych w wyniku mineralizacji guana pingwiniego powstały gleby fosforanowe. </a:t>
            </a:r>
            <a:br>
              <a:rPr lang="pl-PL" sz="1600" dirty="0">
                <a:ea typeface="+mn-lt"/>
                <a:cs typeface="+mn-lt"/>
              </a:rPr>
            </a:br>
            <a:r>
              <a:rPr lang="pl-PL" sz="1600" dirty="0">
                <a:ea typeface="+mn-lt"/>
                <a:cs typeface="+mn-lt"/>
              </a:rPr>
              <a:t>Na Antarktydzie rosną głównie mchy, porosty, grzyby oraz wątrobowce. Poza tym występują tylko dwa gatunki zielnych roślin kwiatowych – śmiałek antarktyczny i „</a:t>
            </a:r>
            <a:r>
              <a:rPr lang="pl-PL" sz="1600" dirty="0" err="1">
                <a:ea typeface="+mn-lt"/>
                <a:cs typeface="+mn-lt"/>
              </a:rPr>
              <a:t>Colobanthus</a:t>
            </a:r>
            <a:r>
              <a:rPr lang="pl-PL" sz="1600" dirty="0">
                <a:ea typeface="+mn-lt"/>
                <a:cs typeface="+mn-lt"/>
              </a:rPr>
              <a:t>” z rodziny goździkowatych. Więcej gatunków roślinności występuje na wyspach Antarktyki. </a:t>
            </a:r>
            <a:endParaRPr lang="en-US" sz="1600" dirty="0"/>
          </a:p>
        </p:txBody>
      </p:sp>
    </p:spTree>
    <p:extLst>
      <p:ext uri="{BB962C8B-B14F-4D97-AF65-F5344CB8AC3E}">
        <p14:creationId xmlns:p14="http://schemas.microsoft.com/office/powerpoint/2010/main" val="40086473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4CB4099D-668F-47C6-95FA-B765C3BA2C7A}"/>
              </a:ext>
            </a:extLst>
          </p:cNvPr>
          <p:cNvSpPr>
            <a:spLocks noGrp="1"/>
          </p:cNvSpPr>
          <p:nvPr>
            <p:ph type="title"/>
          </p:nvPr>
        </p:nvSpPr>
        <p:spPr>
          <a:xfrm>
            <a:off x="765051" y="644471"/>
            <a:ext cx="3626046" cy="1510061"/>
          </a:xfrm>
        </p:spPr>
        <p:txBody>
          <a:bodyPr anchor="t">
            <a:normAutofit/>
          </a:bodyPr>
          <a:lstStyle/>
          <a:p>
            <a:r>
              <a:rPr lang="pl-PL">
                <a:solidFill>
                  <a:schemeClr val="bg1"/>
                </a:solidFill>
                <a:cs typeface="Calibri Light"/>
              </a:rPr>
              <a:t>Temperatura</a:t>
            </a:r>
            <a:endParaRPr lang="pl-PL">
              <a:solidFill>
                <a:schemeClr val="bg1"/>
              </a:solidFill>
            </a:endParaRPr>
          </a:p>
        </p:txBody>
      </p:sp>
      <p:sp>
        <p:nvSpPr>
          <p:cNvPr id="3" name="Symbol zastępczy zawartości 2">
            <a:extLst>
              <a:ext uri="{FF2B5EF4-FFF2-40B4-BE49-F238E27FC236}">
                <a16:creationId xmlns:a16="http://schemas.microsoft.com/office/drawing/2014/main" id="{59B1B2A3-3249-49BA-B755-D094FAD2D527}"/>
              </a:ext>
            </a:extLst>
          </p:cNvPr>
          <p:cNvSpPr>
            <a:spLocks noGrp="1"/>
          </p:cNvSpPr>
          <p:nvPr>
            <p:ph idx="1"/>
          </p:nvPr>
        </p:nvSpPr>
        <p:spPr>
          <a:xfrm>
            <a:off x="765051" y="2286000"/>
            <a:ext cx="3384000" cy="3844800"/>
          </a:xfrm>
        </p:spPr>
        <p:txBody>
          <a:bodyPr vert="horz" lIns="91440" tIns="45720" rIns="91440" bIns="45720" rtlCol="0" anchor="t">
            <a:normAutofit/>
          </a:bodyPr>
          <a:lstStyle/>
          <a:p>
            <a:pPr marL="0" indent="0">
              <a:buNone/>
            </a:pPr>
            <a:r>
              <a:rPr lang="pl-PL" sz="2000" dirty="0">
                <a:solidFill>
                  <a:schemeClr val="bg1"/>
                </a:solidFill>
                <a:ea typeface="+mn-lt"/>
                <a:cs typeface="+mn-lt"/>
              </a:rPr>
              <a:t>W lipcu 1983 aparatura pomiarowa na rosyjskiej stacji badawczej </a:t>
            </a:r>
            <a:r>
              <a:rPr lang="pl-PL" sz="2000" dirty="0" err="1">
                <a:solidFill>
                  <a:schemeClr val="bg1"/>
                </a:solidFill>
                <a:ea typeface="+mn-lt"/>
                <a:cs typeface="+mn-lt"/>
              </a:rPr>
              <a:t>Wostok</a:t>
            </a:r>
            <a:r>
              <a:rPr lang="pl-PL" sz="2000" dirty="0">
                <a:solidFill>
                  <a:schemeClr val="bg1"/>
                </a:solidFill>
                <a:ea typeface="+mn-lt"/>
                <a:cs typeface="+mn-lt"/>
              </a:rPr>
              <a:t> pokazała -89,2°C, a najniższa odnotowana dotąd temperatura </a:t>
            </a:r>
            <a:br>
              <a:rPr lang="pl-PL" sz="2000" dirty="0">
                <a:solidFill>
                  <a:schemeClr val="bg1"/>
                </a:solidFill>
                <a:ea typeface="+mn-lt"/>
                <a:cs typeface="+mn-lt"/>
              </a:rPr>
            </a:br>
            <a:r>
              <a:rPr lang="pl-PL" sz="2000" dirty="0">
                <a:solidFill>
                  <a:schemeClr val="bg1"/>
                </a:solidFill>
                <a:ea typeface="+mn-lt"/>
                <a:cs typeface="+mn-lt"/>
              </a:rPr>
              <a:t>na Antarktydzie wynosiła –98,6°C.</a:t>
            </a:r>
            <a:endParaRPr lang="pl-PL" sz="2000" dirty="0">
              <a:solidFill>
                <a:schemeClr val="bg1"/>
              </a:solidFill>
              <a:cs typeface="Calibri"/>
            </a:endParaRPr>
          </a:p>
        </p:txBody>
      </p:sp>
      <p:pic>
        <p:nvPicPr>
          <p:cNvPr id="4" name="Obraz 4">
            <a:extLst>
              <a:ext uri="{FF2B5EF4-FFF2-40B4-BE49-F238E27FC236}">
                <a16:creationId xmlns:a16="http://schemas.microsoft.com/office/drawing/2014/main" id="{E694BF2C-A0B8-435A-A9DC-DED71AE7AE52}"/>
              </a:ext>
            </a:extLst>
          </p:cNvPr>
          <p:cNvPicPr>
            <a:picLocks noChangeAspect="1"/>
          </p:cNvPicPr>
          <p:nvPr/>
        </p:nvPicPr>
        <p:blipFill>
          <a:blip r:embed="rId2"/>
          <a:stretch>
            <a:fillRect/>
          </a:stretch>
        </p:blipFill>
        <p:spPr>
          <a:xfrm>
            <a:off x="6127047" y="643469"/>
            <a:ext cx="4582197" cy="5571062"/>
          </a:xfrm>
          <a:prstGeom prst="rect">
            <a:avLst/>
          </a:prstGeom>
        </p:spPr>
      </p:pic>
    </p:spTree>
    <p:extLst>
      <p:ext uri="{BB962C8B-B14F-4D97-AF65-F5344CB8AC3E}">
        <p14:creationId xmlns:p14="http://schemas.microsoft.com/office/powerpoint/2010/main" val="3861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17316439-D553-414E-8EF8-17D2BE376565}"/>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pl-PL" sz="3600">
                <a:solidFill>
                  <a:srgbClr val="3F3F3F"/>
                </a:solidFill>
                <a:ea typeface="+mj-lt"/>
                <a:cs typeface="+mj-lt"/>
              </a:rPr>
              <a:t>Podsumowanie:</a:t>
            </a:r>
            <a:endParaRPr lang="en-US" sz="3600">
              <a:solidFill>
                <a:srgbClr val="3F3F3F"/>
              </a:solidFill>
            </a:endParaRPr>
          </a:p>
        </p:txBody>
      </p:sp>
      <p:sp>
        <p:nvSpPr>
          <p:cNvPr id="4" name="Symbol zastępczy zawartości 3">
            <a:extLst>
              <a:ext uri="{FF2B5EF4-FFF2-40B4-BE49-F238E27FC236}">
                <a16:creationId xmlns:a16="http://schemas.microsoft.com/office/drawing/2014/main" id="{B55288DD-D2F6-48D7-9298-FCE4D36EDF54}"/>
              </a:ext>
            </a:extLst>
          </p:cNvPr>
          <p:cNvSpPr>
            <a:spLocks noGrp="1"/>
          </p:cNvSpPr>
          <p:nvPr>
            <p:ph sz="half" idx="1"/>
          </p:nvPr>
        </p:nvSpPr>
        <p:spPr>
          <a:xfrm>
            <a:off x="1476915" y="2888250"/>
            <a:ext cx="4297351" cy="2959777"/>
          </a:xfrm>
        </p:spPr>
        <p:txBody>
          <a:bodyPr vert="horz" lIns="91440" tIns="45720" rIns="91440" bIns="45720" rtlCol="0" anchor="t">
            <a:normAutofit lnSpcReduction="10000"/>
          </a:bodyPr>
          <a:lstStyle/>
          <a:p>
            <a:pPr marL="0" indent="0">
              <a:buNone/>
            </a:pPr>
            <a:r>
              <a:rPr lang="pl-PL" sz="1900" dirty="0">
                <a:ea typeface="+mn-lt"/>
                <a:cs typeface="+mn-lt"/>
              </a:rPr>
              <a:t>Arktyka:</a:t>
            </a:r>
            <a:endParaRPr lang="en-US" sz="1900" dirty="0">
              <a:ea typeface="+mn-lt"/>
              <a:cs typeface="+mn-lt"/>
            </a:endParaRPr>
          </a:p>
          <a:p>
            <a:pPr>
              <a:buFont typeface="Arial"/>
              <a:buChar char="•"/>
            </a:pPr>
            <a:r>
              <a:rPr lang="pl-PL" sz="1900" dirty="0">
                <a:ea typeface="+mn-lt"/>
                <a:cs typeface="+mn-lt"/>
              </a:rPr>
              <a:t>pokrywa lodowa;</a:t>
            </a:r>
          </a:p>
          <a:p>
            <a:pPr>
              <a:buFont typeface="Arial"/>
              <a:buChar char="•"/>
            </a:pPr>
            <a:r>
              <a:rPr lang="pl-PL" sz="1900" dirty="0">
                <a:ea typeface="+mn-lt"/>
                <a:cs typeface="+mn-lt"/>
              </a:rPr>
              <a:t>występuje rdzenna ludność;</a:t>
            </a:r>
            <a:endParaRPr lang="en-US" sz="1900" dirty="0">
              <a:ea typeface="+mn-lt"/>
              <a:cs typeface="+mn-lt"/>
            </a:endParaRPr>
          </a:p>
          <a:p>
            <a:pPr>
              <a:buFont typeface="Arial"/>
              <a:buChar char="•"/>
            </a:pPr>
            <a:r>
              <a:rPr lang="pl-PL" sz="1900" dirty="0">
                <a:ea typeface="+mn-lt"/>
                <a:cs typeface="+mn-lt"/>
              </a:rPr>
              <a:t>znajduje się na północy;</a:t>
            </a:r>
            <a:endParaRPr lang="en-US" sz="1900" dirty="0">
              <a:ea typeface="+mn-lt"/>
              <a:cs typeface="+mn-lt"/>
            </a:endParaRPr>
          </a:p>
          <a:p>
            <a:pPr>
              <a:buFont typeface="Arial"/>
              <a:buChar char="•"/>
            </a:pPr>
            <a:r>
              <a:rPr lang="pl-PL" sz="1900" dirty="0">
                <a:ea typeface="+mn-lt"/>
                <a:cs typeface="+mn-lt"/>
              </a:rPr>
              <a:t>rekord temperatury to -68°C;</a:t>
            </a:r>
            <a:endParaRPr lang="en-US" sz="1900" dirty="0">
              <a:ea typeface="+mn-lt"/>
              <a:cs typeface="+mn-lt"/>
            </a:endParaRPr>
          </a:p>
          <a:p>
            <a:pPr>
              <a:buFont typeface="Arial"/>
              <a:buChar char="•"/>
            </a:pPr>
            <a:r>
              <a:rPr lang="pl-PL" sz="1900" dirty="0">
                <a:ea typeface="+mn-lt"/>
                <a:cs typeface="+mn-lt"/>
              </a:rPr>
              <a:t>najczęściej spotykane zwierzęta - niedźwiedzie polarne;</a:t>
            </a:r>
            <a:endParaRPr lang="en-US" sz="1900" dirty="0">
              <a:ea typeface="+mn-lt"/>
              <a:cs typeface="+mn-lt"/>
            </a:endParaRPr>
          </a:p>
          <a:p>
            <a:r>
              <a:rPr lang="pl-PL" sz="1900" dirty="0">
                <a:ea typeface="+mn-lt"/>
                <a:cs typeface="+mn-lt"/>
              </a:rPr>
              <a:t>roślinność - lasy borealne (iglaste).</a:t>
            </a:r>
            <a:endParaRPr lang="pl-PL" sz="1900" dirty="0">
              <a:cs typeface="Calibri"/>
            </a:endParaRPr>
          </a:p>
        </p:txBody>
      </p:sp>
      <p:cxnSp>
        <p:nvCxnSpPr>
          <p:cNvPr id="14" name="Straight Connector 13">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Symbol zastępczy zawartości 6">
            <a:extLst>
              <a:ext uri="{FF2B5EF4-FFF2-40B4-BE49-F238E27FC236}">
                <a16:creationId xmlns:a16="http://schemas.microsoft.com/office/drawing/2014/main" id="{B8C5DD8F-0007-4B94-B365-6E8799A86303}"/>
              </a:ext>
            </a:extLst>
          </p:cNvPr>
          <p:cNvSpPr>
            <a:spLocks noGrp="1"/>
          </p:cNvSpPr>
          <p:nvPr>
            <p:ph sz="half" idx="2"/>
          </p:nvPr>
        </p:nvSpPr>
        <p:spPr>
          <a:xfrm>
            <a:off x="6417731" y="2888250"/>
            <a:ext cx="4292594" cy="2959778"/>
          </a:xfrm>
        </p:spPr>
        <p:txBody>
          <a:bodyPr vert="horz" lIns="91440" tIns="45720" rIns="91440" bIns="45720" rtlCol="0" anchor="t">
            <a:normAutofit lnSpcReduction="10000"/>
          </a:bodyPr>
          <a:lstStyle/>
          <a:p>
            <a:pPr marL="0" indent="0">
              <a:buNone/>
            </a:pPr>
            <a:r>
              <a:rPr lang="pl-PL" sz="2000" dirty="0">
                <a:ea typeface="+mn-lt"/>
                <a:cs typeface="+mn-lt"/>
              </a:rPr>
              <a:t>Antarktyda:</a:t>
            </a:r>
            <a:endParaRPr lang="en-US" sz="2000" dirty="0">
              <a:ea typeface="+mn-lt"/>
              <a:cs typeface="+mn-lt"/>
            </a:endParaRPr>
          </a:p>
          <a:p>
            <a:pPr>
              <a:buFont typeface="Arial"/>
              <a:buChar char="•"/>
            </a:pPr>
            <a:r>
              <a:rPr lang="pl-PL" sz="2000" dirty="0">
                <a:ea typeface="+mn-lt"/>
                <a:cs typeface="+mn-lt"/>
              </a:rPr>
              <a:t>Kontynent;</a:t>
            </a:r>
          </a:p>
          <a:p>
            <a:pPr>
              <a:buFont typeface="Arial"/>
              <a:buChar char="•"/>
            </a:pPr>
            <a:r>
              <a:rPr lang="pl-PL" sz="2000" dirty="0">
                <a:ea typeface="+mn-lt"/>
                <a:cs typeface="+mn-lt"/>
              </a:rPr>
              <a:t>nie ma rdzennej ludności;</a:t>
            </a:r>
          </a:p>
          <a:p>
            <a:pPr>
              <a:buFont typeface="Arial"/>
              <a:buChar char="•"/>
            </a:pPr>
            <a:r>
              <a:rPr lang="pl-PL" sz="2000" dirty="0">
                <a:ea typeface="+mn-lt"/>
                <a:cs typeface="+mn-lt"/>
              </a:rPr>
              <a:t>znajduje się na południu;</a:t>
            </a:r>
            <a:endParaRPr lang="en-US" sz="2000" dirty="0">
              <a:ea typeface="+mn-lt"/>
              <a:cs typeface="+mn-lt"/>
            </a:endParaRPr>
          </a:p>
          <a:p>
            <a:pPr>
              <a:buFont typeface="Arial"/>
              <a:buChar char="•"/>
            </a:pPr>
            <a:r>
              <a:rPr lang="pl-PL" sz="2000" dirty="0">
                <a:ea typeface="+mn-lt"/>
                <a:cs typeface="+mn-lt"/>
              </a:rPr>
              <a:t>rekord temperatury to –98,6°C;</a:t>
            </a:r>
            <a:endParaRPr lang="en-US" sz="2000" dirty="0">
              <a:ea typeface="+mn-lt"/>
              <a:cs typeface="+mn-lt"/>
            </a:endParaRPr>
          </a:p>
          <a:p>
            <a:pPr>
              <a:buFont typeface="Arial"/>
              <a:buChar char="•"/>
            </a:pPr>
            <a:r>
              <a:rPr lang="pl-PL" sz="2000" dirty="0">
                <a:ea typeface="+mn-lt"/>
                <a:cs typeface="+mn-lt"/>
              </a:rPr>
              <a:t>najczęściej spotykane zwierzęta - pingwiny;</a:t>
            </a:r>
            <a:endParaRPr lang="en-US" sz="2000" dirty="0">
              <a:ea typeface="+mn-lt"/>
              <a:cs typeface="+mn-lt"/>
            </a:endParaRPr>
          </a:p>
          <a:p>
            <a:pPr>
              <a:buFont typeface="Arial"/>
              <a:buChar char="•"/>
            </a:pPr>
            <a:r>
              <a:rPr lang="pl-PL" sz="2000" dirty="0">
                <a:ea typeface="+mn-lt"/>
                <a:cs typeface="+mn-lt"/>
              </a:rPr>
              <a:t>roślinność - mchy i porosty.</a:t>
            </a:r>
            <a:endParaRPr lang="pl-PL" sz="2000" dirty="0"/>
          </a:p>
        </p:txBody>
      </p:sp>
    </p:spTree>
    <p:extLst>
      <p:ext uri="{BB962C8B-B14F-4D97-AF65-F5344CB8AC3E}">
        <p14:creationId xmlns:p14="http://schemas.microsoft.com/office/powerpoint/2010/main" val="18904473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06800B8-CE94-4910-A0E7-D3E8CFA3BC15}"/>
              </a:ext>
            </a:extLst>
          </p:cNvPr>
          <p:cNvSpPr>
            <a:spLocks noGrp="1"/>
          </p:cNvSpPr>
          <p:nvPr>
            <p:ph type="title"/>
          </p:nvPr>
        </p:nvSpPr>
        <p:spPr>
          <a:xfrm>
            <a:off x="1102368" y="1877492"/>
            <a:ext cx="4030132" cy="3215373"/>
          </a:xfrm>
        </p:spPr>
        <p:txBody>
          <a:bodyPr>
            <a:normAutofit/>
          </a:bodyPr>
          <a:lstStyle/>
          <a:p>
            <a:pPr algn="ctr"/>
            <a:r>
              <a:rPr lang="pl-PL">
                <a:solidFill>
                  <a:schemeClr val="bg1"/>
                </a:solidFill>
                <a:cs typeface="Calibri Light"/>
              </a:rPr>
              <a:t>Ciekawostki</a:t>
            </a:r>
            <a:endParaRPr lang="pl-PL">
              <a:solidFill>
                <a:schemeClr val="bg1"/>
              </a:solidFill>
            </a:endParaRPr>
          </a:p>
        </p:txBody>
      </p:sp>
      <p:grpSp>
        <p:nvGrpSpPr>
          <p:cNvPr id="17" name="Group 16">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8" name="Freeform: Shape 1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1"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Oval 24">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ymbol zastępczy zawartości 3">
            <a:extLst>
              <a:ext uri="{FF2B5EF4-FFF2-40B4-BE49-F238E27FC236}">
                <a16:creationId xmlns:a16="http://schemas.microsoft.com/office/drawing/2014/main" id="{9F58C6CB-8D66-4217-A86E-54E01755028E}"/>
              </a:ext>
            </a:extLst>
          </p:cNvPr>
          <p:cNvSpPr>
            <a:spLocks noGrp="1"/>
          </p:cNvSpPr>
          <p:nvPr>
            <p:ph idx="1"/>
          </p:nvPr>
        </p:nvSpPr>
        <p:spPr>
          <a:xfrm>
            <a:off x="6234868" y="1130846"/>
            <a:ext cx="5217173" cy="4351338"/>
          </a:xfrm>
        </p:spPr>
        <p:txBody>
          <a:bodyPr vert="horz" lIns="91440" tIns="45720" rIns="91440" bIns="45720" rtlCol="0" anchor="t">
            <a:normAutofit/>
          </a:bodyPr>
          <a:lstStyle/>
          <a:p>
            <a:r>
              <a:rPr lang="pl-PL" sz="2000" dirty="0">
                <a:solidFill>
                  <a:schemeClr val="bg1"/>
                </a:solidFill>
                <a:ea typeface="+mn-lt"/>
                <a:cs typeface="+mn-lt"/>
              </a:rPr>
              <a:t>Średnia roczna suma opadów Antarktydy jest bardzo niska, stąd nazywana jest również pustynią polarną.</a:t>
            </a:r>
            <a:endParaRPr lang="pl-PL" sz="2000" dirty="0">
              <a:solidFill>
                <a:schemeClr val="bg1"/>
              </a:solidFill>
            </a:endParaRPr>
          </a:p>
          <a:p>
            <a:r>
              <a:rPr lang="pl-PL" sz="2000" dirty="0">
                <a:solidFill>
                  <a:schemeClr val="bg1"/>
                </a:solidFill>
                <a:ea typeface="+mn-lt"/>
                <a:cs typeface="+mn-lt"/>
              </a:rPr>
              <a:t>Antarktyda jest zarządzana wspólnie przez państwa, które mają prawo głosu w ramach systemu traktatu antarktycznego.</a:t>
            </a:r>
            <a:endParaRPr lang="pl-PL" sz="2000" dirty="0">
              <a:solidFill>
                <a:schemeClr val="bg1"/>
              </a:solidFill>
              <a:cs typeface="Calibri" panose="020F0502020204030204"/>
            </a:endParaRPr>
          </a:p>
          <a:p>
            <a:r>
              <a:rPr lang="pl-PL" sz="2000" dirty="0">
                <a:solidFill>
                  <a:schemeClr val="bg1"/>
                </a:solidFill>
                <a:ea typeface="+mn-lt"/>
                <a:cs typeface="+mn-lt"/>
              </a:rPr>
              <a:t> Antarktyda posiada swoją flagę, mimo iż nie ma tam żadnego państwa. Jest to biały kontynent na niebieskim tle.</a:t>
            </a:r>
            <a:endParaRPr lang="pl-PL" sz="2000" dirty="0">
              <a:solidFill>
                <a:schemeClr val="bg1"/>
              </a:solidFill>
              <a:cs typeface="Calibri" panose="020F0502020204030204"/>
            </a:endParaRPr>
          </a:p>
          <a:p>
            <a:r>
              <a:rPr lang="pl-PL" sz="2000" dirty="0">
                <a:solidFill>
                  <a:schemeClr val="bg1"/>
                </a:solidFill>
                <a:ea typeface="+mn-lt"/>
                <a:cs typeface="+mn-lt"/>
              </a:rPr>
              <a:t> Arktyka składa się z kilku Państw: USA, Rosji, Grenlandii, Finlandii, Szwecji, Islandii, Kanady oraz z części Oceanu Arktycznego.</a:t>
            </a:r>
            <a:endParaRPr lang="pl-PL" sz="2000" dirty="0">
              <a:solidFill>
                <a:schemeClr val="bg1"/>
              </a:solidFill>
              <a:cs typeface="Calibri" panose="020F0502020204030204"/>
            </a:endParaRPr>
          </a:p>
          <a:p>
            <a:r>
              <a:rPr lang="pl-PL" sz="2000" dirty="0">
                <a:ea typeface="+mn-lt"/>
                <a:cs typeface="+mn-lt"/>
              </a:rPr>
              <a:t>poprzez lodowiec. Ma około 3700 m.</a:t>
            </a:r>
            <a:endParaRPr lang="pl-PL" sz="2000" dirty="0">
              <a:solidFill>
                <a:schemeClr val="bg1"/>
              </a:solidFill>
              <a:cs typeface="Calibri" panose="020F0502020204030204"/>
            </a:endParaRPr>
          </a:p>
          <a:p>
            <a:endParaRPr lang="pl-PL" sz="2000">
              <a:solidFill>
                <a:schemeClr val="bg1"/>
              </a:solidFill>
              <a:cs typeface="Calibri" panose="020F0502020204030204"/>
            </a:endParaRPr>
          </a:p>
          <a:p>
            <a:endParaRPr lang="pl-PL" sz="2000">
              <a:solidFill>
                <a:schemeClr val="bg1"/>
              </a:solidFill>
              <a:cs typeface="Calibri" panose="020F0502020204030204"/>
            </a:endParaRPr>
          </a:p>
          <a:p>
            <a:endParaRPr lang="pl-PL" sz="2000">
              <a:solidFill>
                <a:schemeClr val="bg1"/>
              </a:solidFill>
              <a:cs typeface="Calibri" panose="020F0502020204030204"/>
            </a:endParaRPr>
          </a:p>
        </p:txBody>
      </p:sp>
      <p:grpSp>
        <p:nvGrpSpPr>
          <p:cNvPr id="29"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0" name="Freeform: Shape 29">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6176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niebo, zewnętrzne, tło, miasto&#10;&#10;Opis wygenerowany automatycznie">
            <a:extLst>
              <a:ext uri="{FF2B5EF4-FFF2-40B4-BE49-F238E27FC236}">
                <a16:creationId xmlns:a16="http://schemas.microsoft.com/office/drawing/2014/main" id="{4FFDAE90-B182-4225-88E2-86DEADBCE2AA}"/>
              </a:ext>
            </a:extLst>
          </p:cNvPr>
          <p:cNvPicPr>
            <a:picLocks noChangeAspect="1"/>
          </p:cNvPicPr>
          <p:nvPr/>
        </p:nvPicPr>
        <p:blipFill rotWithShape="1">
          <a:blip r:embed="rId2"/>
          <a:srcRect t="5450" r="10535" b="1123"/>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440100F-A3E8-4374-AD22-9D9021FE98FD}"/>
              </a:ext>
            </a:extLst>
          </p:cNvPr>
          <p:cNvSpPr>
            <a:spLocks noGrp="1"/>
          </p:cNvSpPr>
          <p:nvPr>
            <p:ph type="title"/>
          </p:nvPr>
        </p:nvSpPr>
        <p:spPr>
          <a:xfrm>
            <a:off x="371094" y="1161288"/>
            <a:ext cx="3438144" cy="1124712"/>
          </a:xfrm>
        </p:spPr>
        <p:txBody>
          <a:bodyPr anchor="b">
            <a:noAutofit/>
          </a:bodyPr>
          <a:lstStyle/>
          <a:p>
            <a:r>
              <a:rPr lang="pl-PL" sz="4000">
                <a:cs typeface="Calibri Light"/>
              </a:rPr>
              <a:t>Globalne ocieplenie</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7">
            <a:extLst>
              <a:ext uri="{FF2B5EF4-FFF2-40B4-BE49-F238E27FC236}">
                <a16:creationId xmlns:a16="http://schemas.microsoft.com/office/drawing/2014/main" id="{5929CAE1-E6FA-4A87-ACDA-50D02D92D9EF}"/>
              </a:ext>
            </a:extLst>
          </p:cNvPr>
          <p:cNvSpPr>
            <a:spLocks noGrp="1"/>
          </p:cNvSpPr>
          <p:nvPr>
            <p:ph idx="1"/>
          </p:nvPr>
        </p:nvSpPr>
        <p:spPr>
          <a:xfrm>
            <a:off x="371094" y="2718054"/>
            <a:ext cx="3438906" cy="3207258"/>
          </a:xfrm>
        </p:spPr>
        <p:txBody>
          <a:bodyPr anchor="t">
            <a:normAutofit/>
          </a:bodyPr>
          <a:lstStyle/>
          <a:p>
            <a:pPr marL="285750" indent="-285750"/>
            <a:r>
              <a:rPr lang="en-US" sz="2400" err="1">
                <a:cs typeface="Calibri" panose="020F0502020204030204"/>
              </a:rPr>
              <a:t>Wyjaśnienie</a:t>
            </a:r>
            <a:r>
              <a:rPr lang="en-US" sz="2400">
                <a:cs typeface="Calibri" panose="020F0502020204030204"/>
              </a:rPr>
              <a:t> </a:t>
            </a:r>
            <a:r>
              <a:rPr lang="en-US" sz="2400" err="1">
                <a:cs typeface="Calibri" panose="020F0502020204030204"/>
              </a:rPr>
              <a:t>terminu</a:t>
            </a:r>
            <a:endParaRPr lang="en-US" sz="2400">
              <a:cs typeface="Calibri"/>
            </a:endParaRPr>
          </a:p>
          <a:p>
            <a:pPr marL="285750" indent="-285750"/>
            <a:r>
              <a:rPr lang="en-US" sz="2400" err="1">
                <a:cs typeface="Calibri"/>
              </a:rPr>
              <a:t>Przyczyny</a:t>
            </a:r>
            <a:r>
              <a:rPr lang="en-US" sz="2400">
                <a:cs typeface="Calibri"/>
              </a:rPr>
              <a:t> </a:t>
            </a:r>
          </a:p>
          <a:p>
            <a:pPr marL="285750" indent="-285750"/>
            <a:r>
              <a:rPr lang="en-US" sz="2400" err="1">
                <a:cs typeface="Calibri"/>
              </a:rPr>
              <a:t>Skutki</a:t>
            </a:r>
          </a:p>
        </p:txBody>
      </p:sp>
    </p:spTree>
    <p:extLst>
      <p:ext uri="{BB962C8B-B14F-4D97-AF65-F5344CB8AC3E}">
        <p14:creationId xmlns:p14="http://schemas.microsoft.com/office/powerpoint/2010/main" val="127966342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mapa&#10;&#10;Opis wygenerowany automatycznie">
            <a:extLst>
              <a:ext uri="{FF2B5EF4-FFF2-40B4-BE49-F238E27FC236}">
                <a16:creationId xmlns:a16="http://schemas.microsoft.com/office/drawing/2014/main" id="{4EFF0345-0FDA-44AF-8C9C-7D5C05E1128C}"/>
              </a:ext>
            </a:extLst>
          </p:cNvPr>
          <p:cNvPicPr>
            <a:picLocks noChangeAspect="1"/>
          </p:cNvPicPr>
          <p:nvPr/>
        </p:nvPicPr>
        <p:blipFill rotWithShape="1">
          <a:blip r:embed="rId2">
            <a:alphaModFix amt="35000"/>
          </a:blip>
          <a:srcRect t="5858"/>
          <a:stretch/>
        </p:blipFill>
        <p:spPr>
          <a:xfrm>
            <a:off x="20" y="1"/>
            <a:ext cx="12191980" cy="6857999"/>
          </a:xfrm>
          <a:prstGeom prst="rect">
            <a:avLst/>
          </a:prstGeom>
        </p:spPr>
      </p:pic>
      <p:sp>
        <p:nvSpPr>
          <p:cNvPr id="2" name="Tytuł 1">
            <a:extLst>
              <a:ext uri="{FF2B5EF4-FFF2-40B4-BE49-F238E27FC236}">
                <a16:creationId xmlns:a16="http://schemas.microsoft.com/office/drawing/2014/main" id="{5F440BEB-F7C2-41CF-8B99-374C4C7E7E39}"/>
              </a:ext>
            </a:extLst>
          </p:cNvPr>
          <p:cNvSpPr>
            <a:spLocks noGrp="1"/>
          </p:cNvSpPr>
          <p:nvPr>
            <p:ph type="title"/>
          </p:nvPr>
        </p:nvSpPr>
        <p:spPr>
          <a:xfrm>
            <a:off x="838201" y="1065862"/>
            <a:ext cx="3313164" cy="4726276"/>
          </a:xfrm>
        </p:spPr>
        <p:txBody>
          <a:bodyPr>
            <a:normAutofit/>
          </a:bodyPr>
          <a:lstStyle/>
          <a:p>
            <a:pPr algn="r"/>
            <a:r>
              <a:rPr lang="pl-PL" sz="4000">
                <a:solidFill>
                  <a:srgbClr val="FFFFFF"/>
                </a:solidFill>
                <a:ea typeface="+mj-lt"/>
                <a:cs typeface="+mj-lt"/>
              </a:rPr>
              <a:t>Globalne ocieplenie </a:t>
            </a:r>
            <a:endParaRPr lang="pl-PL"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F5F452D-3B5D-48F1-AD84-EEC111474A02}"/>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pl-PL" sz="2000">
                <a:solidFill>
                  <a:srgbClr val="FFFFFF"/>
                </a:solidFill>
                <a:ea typeface="+mn-lt"/>
                <a:cs typeface="+mn-lt"/>
              </a:rPr>
              <a:t>Ten termin odnosi się najczęściej do ocieplenia odnotowanego w ostatnich dekadach oraz prognoz dalszego wzrostu temperatury. Czasami jest on również stosowany w odniesieniu do innych ociepleń w historii Ziemi. Niekiedy używa się też terminu AGW, co informuje o działaniach człowieka, które wpłynęły na zmiany klimatyczne.</a:t>
            </a:r>
            <a:endParaRPr lang="pl-PL" sz="2000">
              <a:solidFill>
                <a:srgbClr val="FFFFFF"/>
              </a:solidFill>
              <a:cs typeface="Calibri"/>
            </a:endParaRPr>
          </a:p>
          <a:p>
            <a:endParaRPr lang="pl-PL" sz="2000">
              <a:solidFill>
                <a:srgbClr val="FFFFFF"/>
              </a:solidFill>
              <a:cs typeface="Calibri"/>
            </a:endParaRPr>
          </a:p>
        </p:txBody>
      </p:sp>
    </p:spTree>
    <p:extLst>
      <p:ext uri="{BB962C8B-B14F-4D97-AF65-F5344CB8AC3E}">
        <p14:creationId xmlns:p14="http://schemas.microsoft.com/office/powerpoint/2010/main" val="15803725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B194CD0-FC17-4C39-A8F0-F7F7677A4D08}"/>
              </a:ext>
            </a:extLst>
          </p:cNvPr>
          <p:cNvSpPr>
            <a:spLocks noGrp="1"/>
          </p:cNvSpPr>
          <p:nvPr>
            <p:ph type="title"/>
          </p:nvPr>
        </p:nvSpPr>
        <p:spPr>
          <a:xfrm>
            <a:off x="841247" y="474146"/>
            <a:ext cx="10515593" cy="1197864"/>
          </a:xfrm>
        </p:spPr>
        <p:txBody>
          <a:bodyPr>
            <a:normAutofit/>
          </a:bodyPr>
          <a:lstStyle/>
          <a:p>
            <a:r>
              <a:rPr lang="pl-PL">
                <a:ea typeface="+mj-lt"/>
                <a:cs typeface="+mj-lt"/>
              </a:rPr>
              <a:t>Przyczyny globalnego ocieplenia</a:t>
            </a:r>
            <a:endParaRPr lang="pl-PL"/>
          </a:p>
        </p:txBody>
      </p:sp>
      <p:sp>
        <p:nvSpPr>
          <p:cNvPr id="15"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a:extLst>
              <a:ext uri="{FF2B5EF4-FFF2-40B4-BE49-F238E27FC236}">
                <a16:creationId xmlns:a16="http://schemas.microsoft.com/office/drawing/2014/main" id="{F3247EF9-6873-4D96-A727-E54068ACBC94}"/>
              </a:ext>
            </a:extLst>
          </p:cNvPr>
          <p:cNvPicPr>
            <a:picLocks noChangeAspect="1"/>
          </p:cNvPicPr>
          <p:nvPr/>
        </p:nvPicPr>
        <p:blipFill rotWithShape="1">
          <a:blip r:embed="rId2"/>
          <a:srcRect l="3436" r="3435" b="-2"/>
          <a:stretch/>
        </p:blipFill>
        <p:spPr>
          <a:xfrm>
            <a:off x="835153" y="2002117"/>
            <a:ext cx="6215794" cy="4171569"/>
          </a:xfrm>
          <a:prstGeom prst="rect">
            <a:avLst/>
          </a:prstGeom>
        </p:spPr>
      </p:pic>
      <p:sp>
        <p:nvSpPr>
          <p:cNvPr id="3" name="Symbol zastępczy zawartości 2">
            <a:extLst>
              <a:ext uri="{FF2B5EF4-FFF2-40B4-BE49-F238E27FC236}">
                <a16:creationId xmlns:a16="http://schemas.microsoft.com/office/drawing/2014/main" id="{B9D58EC4-EEA5-4430-B9F7-DE8154597216}"/>
              </a:ext>
            </a:extLst>
          </p:cNvPr>
          <p:cNvSpPr>
            <a:spLocks noGrp="1"/>
          </p:cNvSpPr>
          <p:nvPr>
            <p:ph idx="1"/>
          </p:nvPr>
        </p:nvSpPr>
        <p:spPr>
          <a:xfrm>
            <a:off x="7533314" y="1999578"/>
            <a:ext cx="3823525" cy="4171568"/>
          </a:xfrm>
        </p:spPr>
        <p:txBody>
          <a:bodyPr vert="horz" lIns="91440" tIns="45720" rIns="91440" bIns="45720" rtlCol="0" anchor="ctr">
            <a:normAutofit/>
          </a:bodyPr>
          <a:lstStyle/>
          <a:p>
            <a:pPr marL="0" indent="0">
              <a:buNone/>
            </a:pPr>
            <a:r>
              <a:rPr lang="pl-PL" sz="1900" dirty="0">
                <a:ea typeface="+mn-lt"/>
                <a:cs typeface="+mn-lt"/>
              </a:rPr>
              <a:t>Przyczyną zmian klimatycznych jest między innymi działalność człowieka. Przykładem takiej działalności jest, np. spalanie węgla, ropy i gazu, wycinanie lasów deszczowych bądź zwiększenie hodowli zwierząt gospodarczych. Wymieniamy również naturalne przyczyny zmiany klimatu, należą do nich, m.in. ilość dochodzącego promieniowania słonecznego do Ziemi, erupcje wulkaniczne, naturalne gazy cieplarniane zawieszone itp.</a:t>
            </a:r>
            <a:endParaRPr lang="pl-PL" sz="1900" dirty="0">
              <a:cs typeface="Calibri"/>
            </a:endParaRPr>
          </a:p>
          <a:p>
            <a:endParaRPr lang="pl-PL" sz="1900">
              <a:cs typeface="Calibri"/>
            </a:endParaRPr>
          </a:p>
        </p:txBody>
      </p:sp>
    </p:spTree>
    <p:extLst>
      <p:ext uri="{BB962C8B-B14F-4D97-AF65-F5344CB8AC3E}">
        <p14:creationId xmlns:p14="http://schemas.microsoft.com/office/powerpoint/2010/main" val="10870336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rzyroda&#10;&#10;Opis wygenerowany automatycznie">
            <a:extLst>
              <a:ext uri="{FF2B5EF4-FFF2-40B4-BE49-F238E27FC236}">
                <a16:creationId xmlns:a16="http://schemas.microsoft.com/office/drawing/2014/main" id="{E9CE5776-B5ED-4A35-A173-6B89F59336EA}"/>
              </a:ext>
            </a:extLst>
          </p:cNvPr>
          <p:cNvPicPr>
            <a:picLocks noChangeAspect="1"/>
          </p:cNvPicPr>
          <p:nvPr/>
        </p:nvPicPr>
        <p:blipFill rotWithShape="1">
          <a:blip r:embed="rId2"/>
          <a:srcRect t="7370" r="9212" b="1722"/>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292892C-DB28-4252-9922-7BD976326A40}"/>
              </a:ext>
            </a:extLst>
          </p:cNvPr>
          <p:cNvSpPr>
            <a:spLocks noGrp="1"/>
          </p:cNvSpPr>
          <p:nvPr>
            <p:ph type="title"/>
          </p:nvPr>
        </p:nvSpPr>
        <p:spPr>
          <a:xfrm>
            <a:off x="371094" y="1161288"/>
            <a:ext cx="3438144" cy="1124712"/>
          </a:xfrm>
        </p:spPr>
        <p:txBody>
          <a:bodyPr anchor="b">
            <a:normAutofit/>
          </a:bodyPr>
          <a:lstStyle/>
          <a:p>
            <a:r>
              <a:rPr lang="pl-PL" sz="2400">
                <a:ea typeface="+mj-lt"/>
                <a:cs typeface="+mj-lt"/>
              </a:rPr>
              <a:t>Jakie konsekwencje nosi za sobą globalne ocieplenie klimatu?</a:t>
            </a:r>
            <a:endParaRPr lang="pl-PL" sz="24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E6B92A4A-53C5-418D-8A33-40CF7454B25B}"/>
              </a:ext>
            </a:extLst>
          </p:cNvPr>
          <p:cNvSpPr>
            <a:spLocks noGrp="1"/>
          </p:cNvSpPr>
          <p:nvPr>
            <p:ph idx="1"/>
          </p:nvPr>
        </p:nvSpPr>
        <p:spPr>
          <a:xfrm>
            <a:off x="371094" y="2502901"/>
            <a:ext cx="3438906" cy="4157516"/>
          </a:xfrm>
        </p:spPr>
        <p:txBody>
          <a:bodyPr vert="horz" lIns="91440" tIns="45720" rIns="91440" bIns="45720" rtlCol="0" anchor="t">
            <a:noAutofit/>
          </a:bodyPr>
          <a:lstStyle/>
          <a:p>
            <a:pPr marL="0" indent="0">
              <a:buNone/>
            </a:pPr>
            <a:r>
              <a:rPr lang="pl-PL" sz="1600" dirty="0">
                <a:ea typeface="+mn-lt"/>
                <a:cs typeface="+mn-lt"/>
              </a:rPr>
              <a:t>Do skutków globalnego ocieplenia klimatu zaliczmy: topnienie lodowców, a wraz z tym zwiększenie się poziomu mórz i oceanów, częstsze pojawianie się ekstremalnych zjawisk atmosferycznych oraz zmiana struktury opadów, fale pożarów lasów i susze </a:t>
            </a:r>
            <a:br>
              <a:rPr lang="pl-PL" sz="1600" dirty="0">
                <a:ea typeface="+mn-lt"/>
                <a:cs typeface="+mn-lt"/>
              </a:rPr>
            </a:br>
            <a:r>
              <a:rPr lang="pl-PL" sz="1600" dirty="0">
                <a:ea typeface="+mn-lt"/>
                <a:cs typeface="+mn-lt"/>
              </a:rPr>
              <a:t>w Europie Południowej i Środkowej, zwiększone ryzyko powstawania powodzi w Europie Północnej </a:t>
            </a:r>
            <a:br>
              <a:rPr lang="pl-PL" sz="1600" dirty="0">
                <a:ea typeface="+mn-lt"/>
                <a:cs typeface="+mn-lt"/>
              </a:rPr>
            </a:br>
            <a:r>
              <a:rPr lang="pl-PL" sz="1600" dirty="0">
                <a:ea typeface="+mn-lt"/>
                <a:cs typeface="+mn-lt"/>
              </a:rPr>
              <a:t>w okresie zimowym, wzrost odnotowanych zgonów z powodu upałów, zmiany występowania niektórych chorób przenoszonych przez, np. zanieczyszczoną wodę, narastające koszty związane </a:t>
            </a:r>
            <a:br>
              <a:rPr lang="pl-PL" sz="1600" dirty="0">
                <a:ea typeface="+mn-lt"/>
                <a:cs typeface="+mn-lt"/>
              </a:rPr>
            </a:br>
            <a:r>
              <a:rPr lang="pl-PL" sz="1600" dirty="0">
                <a:ea typeface="+mn-lt"/>
                <a:cs typeface="+mn-lt"/>
              </a:rPr>
              <a:t>z uszkodzeniem mienia bądź infrastruktury oraz zagrożenie wyginięciem niektórych gatunków roślin i zwierząt.</a:t>
            </a:r>
            <a:endParaRPr lang="pl-PL" sz="1600" dirty="0">
              <a:cs typeface="Calibri"/>
            </a:endParaRPr>
          </a:p>
        </p:txBody>
      </p:sp>
    </p:spTree>
    <p:extLst>
      <p:ext uri="{BB962C8B-B14F-4D97-AF65-F5344CB8AC3E}">
        <p14:creationId xmlns:p14="http://schemas.microsoft.com/office/powerpoint/2010/main" val="273779008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niebo, woda, zewnętrzne, molo&#10;&#10;Opis wygenerowany automatycznie">
            <a:extLst>
              <a:ext uri="{FF2B5EF4-FFF2-40B4-BE49-F238E27FC236}">
                <a16:creationId xmlns:a16="http://schemas.microsoft.com/office/drawing/2014/main" id="{D9EB5460-F798-48BA-93FE-BAB56BD4CF9D}"/>
              </a:ext>
            </a:extLst>
          </p:cNvPr>
          <p:cNvPicPr>
            <a:picLocks noChangeAspect="1"/>
          </p:cNvPicPr>
          <p:nvPr/>
        </p:nvPicPr>
        <p:blipFill rotWithShape="1">
          <a:blip r:embed="rId2">
            <a:alphaModFix amt="35000"/>
          </a:blip>
          <a:srcRect t="7233" b="2767"/>
          <a:stretch/>
        </p:blipFill>
        <p:spPr>
          <a:xfrm>
            <a:off x="20" y="1"/>
            <a:ext cx="12191980" cy="6857999"/>
          </a:xfrm>
          <a:prstGeom prst="rect">
            <a:avLst/>
          </a:prstGeom>
        </p:spPr>
      </p:pic>
      <p:sp>
        <p:nvSpPr>
          <p:cNvPr id="2" name="Tytuł 1">
            <a:extLst>
              <a:ext uri="{FF2B5EF4-FFF2-40B4-BE49-F238E27FC236}">
                <a16:creationId xmlns:a16="http://schemas.microsoft.com/office/drawing/2014/main" id="{51A6BB2D-53FA-40C9-9F8A-730C14D925A9}"/>
              </a:ext>
            </a:extLst>
          </p:cNvPr>
          <p:cNvSpPr>
            <a:spLocks noGrp="1"/>
          </p:cNvSpPr>
          <p:nvPr>
            <p:ph type="title"/>
          </p:nvPr>
        </p:nvSpPr>
        <p:spPr>
          <a:xfrm>
            <a:off x="838201" y="1065862"/>
            <a:ext cx="3313164" cy="4726276"/>
          </a:xfrm>
        </p:spPr>
        <p:txBody>
          <a:bodyPr>
            <a:normAutofit/>
          </a:bodyPr>
          <a:lstStyle/>
          <a:p>
            <a:pPr algn="r"/>
            <a:r>
              <a:rPr lang="pl-PL" sz="7200">
                <a:solidFill>
                  <a:srgbClr val="FFFFFF"/>
                </a:solidFill>
                <a:cs typeface="Calibri Light"/>
              </a:rPr>
              <a:t>Bałtyk</a:t>
            </a:r>
          </a:p>
        </p:txBody>
      </p:sp>
      <p:cxnSp>
        <p:nvCxnSpPr>
          <p:cNvPr id="25" name="Straight Connector 2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Content Placeholder 7">
            <a:extLst>
              <a:ext uri="{FF2B5EF4-FFF2-40B4-BE49-F238E27FC236}">
                <a16:creationId xmlns:a16="http://schemas.microsoft.com/office/drawing/2014/main" id="{FFCBE2CA-0055-4EB7-A4E1-DF8DB9523D98}"/>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342900" indent="-342900"/>
            <a:r>
              <a:rPr lang="en-US" sz="3200" err="1">
                <a:solidFill>
                  <a:srgbClr val="FFFFFF"/>
                </a:solidFill>
                <a:cs typeface="Calibri" panose="020F0502020204030204"/>
              </a:rPr>
              <a:t>Poziom</a:t>
            </a:r>
            <a:r>
              <a:rPr lang="en-US" sz="3200">
                <a:solidFill>
                  <a:srgbClr val="FFFFFF"/>
                </a:solidFill>
                <a:cs typeface="Calibri" panose="020F0502020204030204"/>
              </a:rPr>
              <a:t> </a:t>
            </a:r>
            <a:r>
              <a:rPr lang="en-US" sz="3200" err="1">
                <a:solidFill>
                  <a:srgbClr val="FFFFFF"/>
                </a:solidFill>
                <a:cs typeface="Calibri" panose="020F0502020204030204"/>
              </a:rPr>
              <a:t>wody</a:t>
            </a:r>
            <a:r>
              <a:rPr lang="en-US" sz="3200">
                <a:solidFill>
                  <a:srgbClr val="FFFFFF"/>
                </a:solidFill>
                <a:cs typeface="Calibri" panose="020F0502020204030204"/>
              </a:rPr>
              <a:t> </a:t>
            </a:r>
          </a:p>
          <a:p>
            <a:pPr marL="342900" indent="-342900"/>
            <a:r>
              <a:rPr lang="en-US" sz="3200" err="1">
                <a:solidFill>
                  <a:srgbClr val="FFFFFF"/>
                </a:solidFill>
                <a:cs typeface="Calibri" panose="020F0502020204030204"/>
              </a:rPr>
              <a:t>Rozciągłość</a:t>
            </a:r>
            <a:r>
              <a:rPr lang="en-US" sz="3200">
                <a:solidFill>
                  <a:srgbClr val="FFFFFF"/>
                </a:solidFill>
                <a:cs typeface="Calibri" panose="020F0502020204030204"/>
              </a:rPr>
              <a:t> </a:t>
            </a:r>
          </a:p>
          <a:p>
            <a:pPr marL="342900" indent="-342900"/>
            <a:r>
              <a:rPr lang="en-US" sz="3200" err="1">
                <a:solidFill>
                  <a:srgbClr val="FFFFFF"/>
                </a:solidFill>
                <a:cs typeface="Calibri" panose="020F0502020204030204"/>
              </a:rPr>
              <a:t>Głębie</a:t>
            </a:r>
            <a:r>
              <a:rPr lang="en-US" sz="3200">
                <a:solidFill>
                  <a:srgbClr val="FFFFFF"/>
                </a:solidFill>
                <a:cs typeface="Calibri" panose="020F0502020204030204"/>
              </a:rPr>
              <a:t> </a:t>
            </a:r>
          </a:p>
          <a:p>
            <a:pPr marL="342900" indent="-342900"/>
            <a:r>
              <a:rPr lang="en-US" sz="3200" err="1">
                <a:solidFill>
                  <a:srgbClr val="FFFFFF"/>
                </a:solidFill>
                <a:cs typeface="Calibri" panose="020F0502020204030204"/>
              </a:rPr>
              <a:t>Skutki</a:t>
            </a:r>
            <a:r>
              <a:rPr lang="en-US" sz="3200">
                <a:solidFill>
                  <a:srgbClr val="FFFFFF"/>
                </a:solidFill>
                <a:cs typeface="Calibri" panose="020F0502020204030204"/>
              </a:rPr>
              <a:t> </a:t>
            </a:r>
            <a:r>
              <a:rPr lang="en-US" sz="3200" err="1">
                <a:solidFill>
                  <a:srgbClr val="FFFFFF"/>
                </a:solidFill>
                <a:cs typeface="Calibri" panose="020F0502020204030204"/>
              </a:rPr>
              <a:t>podnoszenia</a:t>
            </a:r>
            <a:r>
              <a:rPr lang="en-US" sz="3200">
                <a:solidFill>
                  <a:srgbClr val="FFFFFF"/>
                </a:solidFill>
                <a:cs typeface="Calibri" panose="020F0502020204030204"/>
              </a:rPr>
              <a:t> </a:t>
            </a:r>
            <a:r>
              <a:rPr lang="en-US" sz="3200" err="1">
                <a:solidFill>
                  <a:srgbClr val="FFFFFF"/>
                </a:solidFill>
                <a:cs typeface="Calibri" panose="020F0502020204030204"/>
              </a:rPr>
              <a:t>się</a:t>
            </a:r>
            <a:r>
              <a:rPr lang="en-US" sz="3200">
                <a:solidFill>
                  <a:srgbClr val="FFFFFF"/>
                </a:solidFill>
                <a:cs typeface="Calibri" panose="020F0502020204030204"/>
              </a:rPr>
              <a:t> </a:t>
            </a:r>
            <a:r>
              <a:rPr lang="en-US" sz="3200" err="1">
                <a:solidFill>
                  <a:srgbClr val="FFFFFF"/>
                </a:solidFill>
                <a:cs typeface="Calibri" panose="020F0502020204030204"/>
              </a:rPr>
              <a:t>poziomu</a:t>
            </a:r>
            <a:r>
              <a:rPr lang="en-US" sz="3200">
                <a:solidFill>
                  <a:srgbClr val="FFFFFF"/>
                </a:solidFill>
                <a:cs typeface="Calibri" panose="020F0502020204030204"/>
              </a:rPr>
              <a:t> </a:t>
            </a:r>
            <a:r>
              <a:rPr lang="en-US" sz="3200" err="1">
                <a:solidFill>
                  <a:srgbClr val="FFFFFF"/>
                </a:solidFill>
                <a:cs typeface="Calibri" panose="020F0502020204030204"/>
              </a:rPr>
              <a:t>wody</a:t>
            </a:r>
            <a:endParaRPr lang="en-US" sz="3200">
              <a:solidFill>
                <a:srgbClr val="FFFFFF"/>
              </a:solidFill>
              <a:cs typeface="Calibri" panose="020F0502020204030204"/>
            </a:endParaRPr>
          </a:p>
        </p:txBody>
      </p:sp>
    </p:spTree>
    <p:extLst>
      <p:ext uri="{BB962C8B-B14F-4D97-AF65-F5344CB8AC3E}">
        <p14:creationId xmlns:p14="http://schemas.microsoft.com/office/powerpoint/2010/main" val="29588069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69F8709-FE75-4AB4-A643-AA37C243BC2E}"/>
              </a:ext>
            </a:extLst>
          </p:cNvPr>
          <p:cNvSpPr>
            <a:spLocks noGrp="1"/>
          </p:cNvSpPr>
          <p:nvPr>
            <p:ph type="title"/>
          </p:nvPr>
        </p:nvSpPr>
        <p:spPr>
          <a:xfrm>
            <a:off x="804671" y="640263"/>
            <a:ext cx="3284331" cy="5254510"/>
          </a:xfrm>
        </p:spPr>
        <p:txBody>
          <a:bodyPr>
            <a:normAutofit/>
          </a:bodyPr>
          <a:lstStyle/>
          <a:p>
            <a:r>
              <a:rPr lang="pl-PL">
                <a:ea typeface="+mj-lt"/>
                <a:cs typeface="+mj-lt"/>
              </a:rPr>
              <a:t>Poziom wody</a:t>
            </a:r>
            <a:endParaRPr lang="pl-PL"/>
          </a:p>
        </p:txBody>
      </p:sp>
      <p:sp>
        <p:nvSpPr>
          <p:cNvPr id="3" name="Symbol zastępczy zawartości 2">
            <a:extLst>
              <a:ext uri="{FF2B5EF4-FFF2-40B4-BE49-F238E27FC236}">
                <a16:creationId xmlns:a16="http://schemas.microsoft.com/office/drawing/2014/main" id="{04F53BA5-8095-4B51-97C1-A4BFFCFC8582}"/>
              </a:ext>
            </a:extLst>
          </p:cNvPr>
          <p:cNvSpPr>
            <a:spLocks noGrp="1"/>
          </p:cNvSpPr>
          <p:nvPr>
            <p:ph idx="1"/>
          </p:nvPr>
        </p:nvSpPr>
        <p:spPr>
          <a:xfrm>
            <a:off x="5358384" y="640263"/>
            <a:ext cx="6028944" cy="5254510"/>
          </a:xfrm>
        </p:spPr>
        <p:txBody>
          <a:bodyPr vert="horz" lIns="91440" tIns="45720" rIns="91440" bIns="45720" rtlCol="0" anchor="ctr">
            <a:noAutofit/>
          </a:bodyPr>
          <a:lstStyle/>
          <a:p>
            <a:r>
              <a:rPr lang="pl-PL" sz="2400">
                <a:solidFill>
                  <a:schemeClr val="bg1"/>
                </a:solidFill>
                <a:ea typeface="+mn-lt"/>
                <a:cs typeface="+mn-lt"/>
              </a:rPr>
              <a:t>Okres ostatnich 6000 lat odznaczał się niewielkimi i stosunkowo wolnymi zmianami poziomu morza. W końcu okresu atlantyckiego (ok. 6000 lat temu) istniała już większość </a:t>
            </a:r>
            <a:r>
              <a:rPr lang="pl-PL" sz="2400" err="1">
                <a:solidFill>
                  <a:schemeClr val="bg1"/>
                </a:solidFill>
                <a:ea typeface="+mn-lt"/>
                <a:cs typeface="+mn-lt"/>
              </a:rPr>
              <a:t>południowobałtyckich</a:t>
            </a:r>
            <a:r>
              <a:rPr lang="pl-PL" sz="2400">
                <a:solidFill>
                  <a:schemeClr val="bg1"/>
                </a:solidFill>
                <a:ea typeface="+mn-lt"/>
                <a:cs typeface="+mn-lt"/>
              </a:rPr>
              <a:t> mierzei, zalewów i jezior przybrzeżnych. Wraz ze zmniejszaniem tempa wzrostu poziomu morza coraz wolniejsze było przemieszczanie linii brzegowej. Dominowały procesy wyrównywania wybrzeży, postępowały procesy erozji klifów, rozwoju mierzei i lagun, zapoczątkowane w okresie atlantyckim.</a:t>
            </a:r>
          </a:p>
          <a:p>
            <a:r>
              <a:rPr lang="pl-PL" sz="2400">
                <a:solidFill>
                  <a:schemeClr val="bg1"/>
                </a:solidFill>
                <a:ea typeface="+mn-lt"/>
                <a:cs typeface="+mn-lt"/>
              </a:rPr>
              <a:t>Dziś w większości, w ok. 60 proc., za podnoszenie się poziomu mórz i oceanów odpowiedzialne jest topnienie lodu.</a:t>
            </a:r>
            <a:br>
              <a:rPr lang="pl-PL" sz="2400">
                <a:ea typeface="+mn-lt"/>
                <a:cs typeface="+mn-lt"/>
              </a:rPr>
            </a:br>
            <a:r>
              <a:rPr lang="pl-PL" sz="2400">
                <a:solidFill>
                  <a:schemeClr val="bg1"/>
                </a:solidFill>
                <a:ea typeface="+mn-lt"/>
                <a:cs typeface="+mn-lt"/>
              </a:rPr>
              <a:t> </a:t>
            </a:r>
          </a:p>
        </p:txBody>
      </p:sp>
    </p:spTree>
    <p:extLst>
      <p:ext uri="{BB962C8B-B14F-4D97-AF65-F5344CB8AC3E}">
        <p14:creationId xmlns:p14="http://schemas.microsoft.com/office/powerpoint/2010/main" val="24660613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a:extLst>
              <a:ext uri="{FF2B5EF4-FFF2-40B4-BE49-F238E27FC236}">
                <a16:creationId xmlns:a16="http://schemas.microsoft.com/office/drawing/2014/main" id="{01C75468-1329-4332-85A4-D0ED0A2AED2B}"/>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pl-PL" sz="5200">
                <a:solidFill>
                  <a:srgbClr val="FFFFFF"/>
                </a:solidFill>
                <a:cs typeface="Calibri Light"/>
              </a:rPr>
              <a:t>Arktyka i Antarktyda</a:t>
            </a:r>
            <a:endParaRPr lang="pl-PL" sz="5200">
              <a:solidFill>
                <a:srgbClr val="FFFFFF"/>
              </a:solidFill>
            </a:endParaRPr>
          </a:p>
        </p:txBody>
      </p:sp>
      <p:sp>
        <p:nvSpPr>
          <p:cNvPr id="3" name="Podtytuł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endParaRPr lang="pl-PL">
              <a:solidFill>
                <a:srgbClr val="FFFFFF"/>
              </a:solidFill>
              <a:cs typeface="Calibri"/>
            </a:endParaRPr>
          </a:p>
          <a:p>
            <a:endParaRPr lang="pl-PL">
              <a:solidFill>
                <a:srgbClr val="FFFFFF"/>
              </a:solidFill>
              <a:cs typeface="Calibri"/>
            </a:endParaRPr>
          </a:p>
        </p:txBody>
      </p:sp>
    </p:spTree>
    <p:extLst>
      <p:ext uri="{BB962C8B-B14F-4D97-AF65-F5344CB8AC3E}">
        <p14:creationId xmlns:p14="http://schemas.microsoft.com/office/powerpoint/2010/main" val="65031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B2225DE-A173-4FD0-9286-1B1D37D72690}"/>
              </a:ext>
            </a:extLst>
          </p:cNvPr>
          <p:cNvSpPr>
            <a:spLocks noGrp="1"/>
          </p:cNvSpPr>
          <p:nvPr>
            <p:ph type="title"/>
          </p:nvPr>
        </p:nvSpPr>
        <p:spPr>
          <a:xfrm>
            <a:off x="1102368" y="1877492"/>
            <a:ext cx="4030132" cy="3215373"/>
          </a:xfrm>
        </p:spPr>
        <p:txBody>
          <a:bodyPr>
            <a:normAutofit/>
          </a:bodyPr>
          <a:lstStyle/>
          <a:p>
            <a:pPr algn="ctr"/>
            <a:r>
              <a:rPr lang="pl-PL">
                <a:solidFill>
                  <a:schemeClr val="bg1"/>
                </a:solidFill>
                <a:ea typeface="+mj-lt"/>
                <a:cs typeface="+mj-lt"/>
              </a:rPr>
              <a:t>Rozciągłość</a:t>
            </a:r>
            <a:endParaRPr lang="pl-PL">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ymbol zastępczy zawartości 2">
            <a:extLst>
              <a:ext uri="{FF2B5EF4-FFF2-40B4-BE49-F238E27FC236}">
                <a16:creationId xmlns:a16="http://schemas.microsoft.com/office/drawing/2014/main" id="{D5AD26C8-64D0-44FC-B37C-3204845CC562}"/>
              </a:ext>
            </a:extLst>
          </p:cNvPr>
          <p:cNvSpPr>
            <a:spLocks noGrp="1"/>
          </p:cNvSpPr>
          <p:nvPr>
            <p:ph idx="1"/>
          </p:nvPr>
        </p:nvSpPr>
        <p:spPr>
          <a:xfrm>
            <a:off x="6234868" y="1130846"/>
            <a:ext cx="5217173" cy="4351338"/>
          </a:xfrm>
        </p:spPr>
        <p:txBody>
          <a:bodyPr vert="horz" lIns="91440" tIns="45720" rIns="91440" bIns="45720" rtlCol="0">
            <a:normAutofit/>
          </a:bodyPr>
          <a:lstStyle/>
          <a:p>
            <a:r>
              <a:rPr lang="pl-PL">
                <a:solidFill>
                  <a:schemeClr val="bg1"/>
                </a:solidFill>
                <a:ea typeface="+mn-lt"/>
                <a:cs typeface="+mn-lt"/>
              </a:rPr>
              <a:t>rozciągłość południkowa – ok. 1300 km</a:t>
            </a:r>
            <a:endParaRPr lang="pl-PL">
              <a:solidFill>
                <a:schemeClr val="bg1"/>
              </a:solidFill>
              <a:cs typeface="Calibri" panose="020F0502020204030204"/>
            </a:endParaRPr>
          </a:p>
          <a:p>
            <a:r>
              <a:rPr lang="pl-PL">
                <a:solidFill>
                  <a:schemeClr val="bg1"/>
                </a:solidFill>
                <a:ea typeface="+mn-lt"/>
                <a:cs typeface="+mn-lt"/>
              </a:rPr>
              <a:t>rozciągłość równoleżnikowa najszersza (przez Zatokę Fińską) – ok. 600 km</a:t>
            </a:r>
            <a:endParaRPr lang="pl-PL">
              <a:solidFill>
                <a:schemeClr val="bg1"/>
              </a:solidFill>
            </a:endParaRPr>
          </a:p>
          <a:p>
            <a:r>
              <a:rPr lang="pl-PL">
                <a:solidFill>
                  <a:schemeClr val="bg1"/>
                </a:solidFill>
                <a:ea typeface="+mn-lt"/>
                <a:cs typeface="+mn-lt"/>
              </a:rPr>
              <a:t>rozciągłość równoleżnikowa najwęższa (przez Zatokę Botnicką) – 100 km</a:t>
            </a:r>
            <a:endParaRPr lang="pl-PL">
              <a:solidFill>
                <a:schemeClr val="bg1"/>
              </a:solidFill>
            </a:endParaRPr>
          </a:p>
          <a:p>
            <a:r>
              <a:rPr lang="pl-PL">
                <a:solidFill>
                  <a:schemeClr val="bg1"/>
                </a:solidFill>
                <a:ea typeface="+mn-lt"/>
                <a:cs typeface="+mn-lt"/>
              </a:rPr>
              <a:t>rozciągłość równoleżnikowa poniżej Gotlandii – ok. 250 km</a:t>
            </a:r>
            <a:endParaRPr lang="pl-PL">
              <a:solidFill>
                <a:schemeClr val="bg1"/>
              </a:solidFill>
            </a:endParaRPr>
          </a:p>
          <a:p>
            <a:endParaRPr lang="pl-PL">
              <a:solidFill>
                <a:schemeClr val="bg1"/>
              </a:solidFill>
              <a:cs typeface="Calibri"/>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2179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Obraz 24" descr="Obraz zawierający stół&#10;&#10;Opis wygenerowany automatycznie">
            <a:extLst>
              <a:ext uri="{FF2B5EF4-FFF2-40B4-BE49-F238E27FC236}">
                <a16:creationId xmlns:a16="http://schemas.microsoft.com/office/drawing/2014/main" id="{43E9F02C-0079-4C91-8471-7DD36D773A47}"/>
              </a:ext>
            </a:extLst>
          </p:cNvPr>
          <p:cNvPicPr>
            <a:picLocks noChangeAspect="1"/>
          </p:cNvPicPr>
          <p:nvPr/>
        </p:nvPicPr>
        <p:blipFill rotWithShape="1">
          <a:blip r:embed="rId2"/>
          <a:srcRect r="8051" b="-3"/>
          <a:stretch/>
        </p:blipFill>
        <p:spPr>
          <a:xfrm>
            <a:off x="642938" y="1674813"/>
            <a:ext cx="7256463" cy="4392613"/>
          </a:xfrm>
          <a:prstGeom prst="rect">
            <a:avLst/>
          </a:prstGeom>
        </p:spPr>
      </p:pic>
      <p:pic>
        <p:nvPicPr>
          <p:cNvPr id="5" name="Obraz 5" descr="Obraz zawierający mapa&#10;&#10;Opis wygenerowany automatycznie">
            <a:extLst>
              <a:ext uri="{FF2B5EF4-FFF2-40B4-BE49-F238E27FC236}">
                <a16:creationId xmlns:a16="http://schemas.microsoft.com/office/drawing/2014/main" id="{E5C10986-12DA-4C81-9B54-308928DB6BE3}"/>
              </a:ext>
            </a:extLst>
          </p:cNvPr>
          <p:cNvPicPr>
            <a:picLocks noChangeAspect="1"/>
          </p:cNvPicPr>
          <p:nvPr/>
        </p:nvPicPr>
        <p:blipFill rotWithShape="1">
          <a:blip r:embed="rId3"/>
          <a:srcRect t="816" r="-1" b="-1"/>
          <a:stretch/>
        </p:blipFill>
        <p:spPr>
          <a:xfrm>
            <a:off x="7939741" y="1531378"/>
            <a:ext cx="3894604" cy="4787060"/>
          </a:xfrm>
          <a:prstGeom prst="rect">
            <a:avLst/>
          </a:prstGeom>
        </p:spPr>
      </p:pic>
      <p:sp>
        <p:nvSpPr>
          <p:cNvPr id="2" name="Tytuł 1">
            <a:extLst>
              <a:ext uri="{FF2B5EF4-FFF2-40B4-BE49-F238E27FC236}">
                <a16:creationId xmlns:a16="http://schemas.microsoft.com/office/drawing/2014/main" id="{8DC2986C-ADC0-4DAE-B495-D5C6BE0A5A2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Głębie</a:t>
            </a:r>
          </a:p>
        </p:txBody>
      </p:sp>
    </p:spTree>
    <p:extLst>
      <p:ext uri="{BB962C8B-B14F-4D97-AF65-F5344CB8AC3E}">
        <p14:creationId xmlns:p14="http://schemas.microsoft.com/office/powerpoint/2010/main" val="61357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E244D3B1-689A-47F5-862B-193A8F6D6ACA}"/>
              </a:ext>
            </a:extLst>
          </p:cNvPr>
          <p:cNvSpPr>
            <a:spLocks noGrp="1"/>
          </p:cNvSpPr>
          <p:nvPr>
            <p:ph type="title"/>
          </p:nvPr>
        </p:nvSpPr>
        <p:spPr>
          <a:xfrm>
            <a:off x="767290" y="1166932"/>
            <a:ext cx="3582073" cy="4279709"/>
          </a:xfrm>
        </p:spPr>
        <p:txBody>
          <a:bodyPr anchor="ctr">
            <a:normAutofit/>
          </a:bodyPr>
          <a:lstStyle/>
          <a:p>
            <a:r>
              <a:rPr lang="pl-PL" sz="4800">
                <a:solidFill>
                  <a:schemeClr val="bg1"/>
                </a:solidFill>
                <a:cs typeface="Calibri Light"/>
              </a:rPr>
              <a:t>Skutki podnoszenia się wód</a:t>
            </a:r>
            <a:endParaRPr lang="pl-PL" sz="4800">
              <a:solidFill>
                <a:schemeClr val="bg1"/>
              </a:solidFill>
            </a:endParaRPr>
          </a:p>
        </p:txBody>
      </p:sp>
      <p:sp>
        <p:nvSpPr>
          <p:cNvPr id="3" name="Symbol zastępczy zawartości 2">
            <a:extLst>
              <a:ext uri="{FF2B5EF4-FFF2-40B4-BE49-F238E27FC236}">
                <a16:creationId xmlns:a16="http://schemas.microsoft.com/office/drawing/2014/main" id="{08A98CE4-D078-42F7-9AE5-B60EC59A8537}"/>
              </a:ext>
            </a:extLst>
          </p:cNvPr>
          <p:cNvSpPr>
            <a:spLocks noGrp="1"/>
          </p:cNvSpPr>
          <p:nvPr>
            <p:ph idx="1"/>
          </p:nvPr>
        </p:nvSpPr>
        <p:spPr>
          <a:xfrm>
            <a:off x="5573864" y="1166933"/>
            <a:ext cx="5716988" cy="5328580"/>
          </a:xfrm>
        </p:spPr>
        <p:txBody>
          <a:bodyPr vert="horz" lIns="91440" tIns="45720" rIns="91440" bIns="45720" rtlCol="0" anchor="ctr">
            <a:noAutofit/>
          </a:bodyPr>
          <a:lstStyle/>
          <a:p>
            <a:r>
              <a:rPr lang="pl-PL" dirty="0">
                <a:ea typeface="+mn-lt"/>
                <a:cs typeface="+mn-lt"/>
              </a:rPr>
              <a:t>Na świecie powodzią będzie zagrożonych 200 mln ludzi, </a:t>
            </a:r>
            <a:br>
              <a:rPr lang="pl-PL" dirty="0">
                <a:ea typeface="+mn-lt"/>
                <a:cs typeface="+mn-lt"/>
              </a:rPr>
            </a:br>
            <a:r>
              <a:rPr lang="pl-PL" dirty="0">
                <a:ea typeface="+mn-lt"/>
                <a:cs typeface="+mn-lt"/>
              </a:rPr>
              <a:t>a w Polsce ok. ćwierć miliona.</a:t>
            </a:r>
            <a:endParaRPr lang="pl-PL" dirty="0">
              <a:cs typeface="Calibri" panose="020F0502020204030204"/>
            </a:endParaRPr>
          </a:p>
          <a:p>
            <a:r>
              <a:rPr lang="pl-PL" dirty="0">
                <a:ea typeface="+mn-lt"/>
                <a:cs typeface="+mn-lt"/>
              </a:rPr>
              <a:t>Mniej więcej w połowie tego stulecia woda będzie wstępować na ląd ok. raz w roku. Do tego mogą dojść różne katastrofy pogodowe związane z globalnym ociepleniem.</a:t>
            </a:r>
            <a:endParaRPr lang="pl-PL" dirty="0">
              <a:cs typeface="Calibri"/>
            </a:endParaRPr>
          </a:p>
          <a:p>
            <a:r>
              <a:rPr lang="pl-PL" dirty="0">
                <a:ea typeface="+mn-lt"/>
                <a:cs typeface="+mn-lt"/>
              </a:rPr>
              <a:t>Poziom wody sięgnąć może nawet fontanny Neptuna znajdującej się </a:t>
            </a:r>
            <a:br>
              <a:rPr lang="pl-PL" dirty="0">
                <a:ea typeface="+mn-lt"/>
                <a:cs typeface="+mn-lt"/>
              </a:rPr>
            </a:br>
            <a:r>
              <a:rPr lang="pl-PL" dirty="0">
                <a:ea typeface="+mn-lt"/>
                <a:cs typeface="+mn-lt"/>
              </a:rPr>
              <a:t>w Gdańsku.</a:t>
            </a:r>
          </a:p>
          <a:p>
            <a:r>
              <a:rPr lang="pl-PL" dirty="0">
                <a:ea typeface="+mn-lt"/>
                <a:cs typeface="+mn-lt"/>
              </a:rPr>
              <a:t>Półwysep Helski stanie się wyspą, </a:t>
            </a:r>
            <a:br>
              <a:rPr lang="pl-PL" dirty="0">
                <a:ea typeface="+mn-lt"/>
                <a:cs typeface="+mn-lt"/>
              </a:rPr>
            </a:br>
            <a:r>
              <a:rPr lang="pl-PL" dirty="0">
                <a:ea typeface="+mn-lt"/>
                <a:cs typeface="+mn-lt"/>
              </a:rPr>
              <a:t>a Gdańsk stanie się polską Wenecją.</a:t>
            </a:r>
            <a:endParaRPr lang="pl-PL" dirty="0"/>
          </a:p>
        </p:txBody>
      </p:sp>
    </p:spTree>
    <p:extLst>
      <p:ext uri="{BB962C8B-B14F-4D97-AF65-F5344CB8AC3E}">
        <p14:creationId xmlns:p14="http://schemas.microsoft.com/office/powerpoint/2010/main" val="414742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FABAA0C-2FCE-43C1-8DBF-ED9A2041543D}"/>
              </a:ext>
            </a:extLst>
          </p:cNvPr>
          <p:cNvSpPr>
            <a:spLocks noGrp="1"/>
          </p:cNvSpPr>
          <p:nvPr>
            <p:ph type="title"/>
          </p:nvPr>
        </p:nvSpPr>
        <p:spPr>
          <a:xfrm>
            <a:off x="546351" y="433545"/>
            <a:ext cx="11139854" cy="930447"/>
          </a:xfrm>
        </p:spPr>
        <p:txBody>
          <a:bodyPr vert="horz" lIns="91440" tIns="45720" rIns="91440" bIns="45720" rtlCol="0" anchor="b">
            <a:normAutofit fontScale="90000"/>
          </a:bodyPr>
          <a:lstStyle/>
          <a:p>
            <a:pPr algn="ctr"/>
            <a:r>
              <a:rPr lang="en-US" sz="4200" err="1">
                <a:solidFill>
                  <a:srgbClr val="FFFFFF"/>
                </a:solidFill>
                <a:cs typeface="Calibri Light"/>
              </a:rPr>
              <a:t>Jeśli</a:t>
            </a:r>
            <a:r>
              <a:rPr lang="en-US" sz="4200">
                <a:solidFill>
                  <a:srgbClr val="FFFFFF"/>
                </a:solidFill>
                <a:cs typeface="Calibri Light"/>
              </a:rPr>
              <a:t> </a:t>
            </a:r>
            <a:r>
              <a:rPr lang="en-US" sz="4200" err="1">
                <a:solidFill>
                  <a:srgbClr val="FFFFFF"/>
                </a:solidFill>
                <a:cs typeface="Calibri Light"/>
              </a:rPr>
              <a:t>poziom</a:t>
            </a:r>
            <a:r>
              <a:rPr lang="en-US" sz="4200">
                <a:solidFill>
                  <a:srgbClr val="FFFFFF"/>
                </a:solidFill>
                <a:cs typeface="Calibri Light"/>
              </a:rPr>
              <a:t> </a:t>
            </a:r>
            <a:r>
              <a:rPr lang="en-US" sz="4200" err="1">
                <a:solidFill>
                  <a:srgbClr val="FFFFFF"/>
                </a:solidFill>
                <a:cs typeface="Calibri Light"/>
              </a:rPr>
              <a:t>Bałtyku</a:t>
            </a:r>
            <a:r>
              <a:rPr lang="en-US" sz="4200">
                <a:solidFill>
                  <a:srgbClr val="FFFFFF"/>
                </a:solidFill>
                <a:cs typeface="Calibri Light"/>
              </a:rPr>
              <a:t> </a:t>
            </a:r>
            <a:r>
              <a:rPr lang="en-US" sz="4200" err="1">
                <a:solidFill>
                  <a:srgbClr val="FFFFFF"/>
                </a:solidFill>
                <a:cs typeface="Calibri Light"/>
              </a:rPr>
              <a:t>podniesie</a:t>
            </a:r>
            <a:r>
              <a:rPr lang="en-US" sz="4200">
                <a:solidFill>
                  <a:srgbClr val="FFFFFF"/>
                </a:solidFill>
                <a:cs typeface="Calibri Light"/>
              </a:rPr>
              <a:t> </a:t>
            </a:r>
            <a:r>
              <a:rPr lang="en-US" sz="4200" err="1">
                <a:solidFill>
                  <a:srgbClr val="FFFFFF"/>
                </a:solidFill>
                <a:cs typeface="Calibri Light"/>
              </a:rPr>
              <a:t>się</a:t>
            </a:r>
            <a:r>
              <a:rPr lang="en-US" sz="4200">
                <a:solidFill>
                  <a:srgbClr val="FFFFFF"/>
                </a:solidFill>
                <a:cs typeface="Calibri Light"/>
              </a:rPr>
              <a:t> o 2 </a:t>
            </a:r>
            <a:r>
              <a:rPr lang="en-US" sz="4200" err="1">
                <a:solidFill>
                  <a:srgbClr val="FFFFFF"/>
                </a:solidFill>
                <a:cs typeface="Calibri Light"/>
              </a:rPr>
              <a:t>metry</a:t>
            </a:r>
            <a:r>
              <a:rPr lang="en-US" sz="4200">
                <a:solidFill>
                  <a:srgbClr val="FFFFFF"/>
                </a:solidFill>
                <a:cs typeface="Calibri Light"/>
              </a:rPr>
              <a:t> </a:t>
            </a:r>
            <a:r>
              <a:rPr lang="en-US" sz="4200" err="1">
                <a:solidFill>
                  <a:srgbClr val="FFFFFF"/>
                </a:solidFill>
                <a:cs typeface="Calibri Light"/>
              </a:rPr>
              <a:t>i</a:t>
            </a:r>
            <a:r>
              <a:rPr lang="en-US" sz="4200">
                <a:solidFill>
                  <a:srgbClr val="FFFFFF"/>
                </a:solidFill>
                <a:cs typeface="Calibri Light"/>
              </a:rPr>
              <a:t> 10 metrów</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Obraz 4" descr="Obraz zawierający mapa&#10;&#10;Opis wygenerowany automatycznie">
            <a:extLst>
              <a:ext uri="{FF2B5EF4-FFF2-40B4-BE49-F238E27FC236}">
                <a16:creationId xmlns:a16="http://schemas.microsoft.com/office/drawing/2014/main" id="{0162BF66-D84C-43F3-AD5B-798FA79F4C5F}"/>
              </a:ext>
            </a:extLst>
          </p:cNvPr>
          <p:cNvPicPr>
            <a:picLocks noGrp="1" noChangeAspect="1"/>
          </p:cNvPicPr>
          <p:nvPr>
            <p:ph idx="1"/>
          </p:nvPr>
        </p:nvPicPr>
        <p:blipFill>
          <a:blip r:embed="rId2"/>
          <a:stretch>
            <a:fillRect/>
          </a:stretch>
        </p:blipFill>
        <p:spPr>
          <a:xfrm>
            <a:off x="331567" y="2488786"/>
            <a:ext cx="5455917" cy="3873701"/>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Obraz 5" descr="Obraz zawierający mapa&#10;&#10;Opis wygenerowany automatycznie">
            <a:extLst>
              <a:ext uri="{FF2B5EF4-FFF2-40B4-BE49-F238E27FC236}">
                <a16:creationId xmlns:a16="http://schemas.microsoft.com/office/drawing/2014/main" id="{41EB3A92-42D6-469A-87FC-D766689163BA}"/>
              </a:ext>
            </a:extLst>
          </p:cNvPr>
          <p:cNvPicPr>
            <a:picLocks noChangeAspect="1"/>
          </p:cNvPicPr>
          <p:nvPr/>
        </p:nvPicPr>
        <p:blipFill>
          <a:blip r:embed="rId3"/>
          <a:stretch>
            <a:fillRect/>
          </a:stretch>
        </p:blipFill>
        <p:spPr>
          <a:xfrm>
            <a:off x="6445073" y="2550165"/>
            <a:ext cx="5455917" cy="3750942"/>
          </a:xfrm>
          <a:prstGeom prst="rect">
            <a:avLst/>
          </a:prstGeom>
        </p:spPr>
      </p:pic>
    </p:spTree>
    <p:extLst>
      <p:ext uri="{BB962C8B-B14F-4D97-AF65-F5344CB8AC3E}">
        <p14:creationId xmlns:p14="http://schemas.microsoft.com/office/powerpoint/2010/main" val="318455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a:extLst>
              <a:ext uri="{FF2B5EF4-FFF2-40B4-BE49-F238E27FC236}">
                <a16:creationId xmlns:a16="http://schemas.microsoft.com/office/drawing/2014/main" id="{827B55DD-35A8-4276-98FB-39184F6D3B3B}"/>
              </a:ext>
            </a:extLst>
          </p:cNvPr>
          <p:cNvPicPr>
            <a:picLocks noChangeAspect="1"/>
          </p:cNvPicPr>
          <p:nvPr/>
        </p:nvPicPr>
        <p:blipFill rotWithShape="1">
          <a:blip r:embed="rId2"/>
          <a:srcRect l="5459" t="9091" r="15532"/>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E30F436-C4DA-49FE-AE80-C1FB78B905D4}"/>
              </a:ext>
            </a:extLst>
          </p:cNvPr>
          <p:cNvSpPr>
            <a:spLocks noGrp="1"/>
          </p:cNvSpPr>
          <p:nvPr>
            <p:ph type="title"/>
          </p:nvPr>
        </p:nvSpPr>
        <p:spPr>
          <a:xfrm>
            <a:off x="371094" y="1161288"/>
            <a:ext cx="3438144" cy="1124712"/>
          </a:xfrm>
        </p:spPr>
        <p:txBody>
          <a:bodyPr anchor="b">
            <a:normAutofit/>
          </a:bodyPr>
          <a:lstStyle/>
          <a:p>
            <a:r>
              <a:rPr lang="pl-PL" sz="3600">
                <a:cs typeface="Calibri Light"/>
              </a:rPr>
              <a:t>Dziękujemy za uwagę</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657AE00D-AB3F-4195-BA46-A96CCBD9DA51}"/>
              </a:ext>
            </a:extLst>
          </p:cNvPr>
          <p:cNvSpPr>
            <a:spLocks noGrp="1"/>
          </p:cNvSpPr>
          <p:nvPr>
            <p:ph idx="1"/>
          </p:nvPr>
        </p:nvSpPr>
        <p:spPr>
          <a:xfrm>
            <a:off x="371094" y="2718054"/>
            <a:ext cx="3438906" cy="3207258"/>
          </a:xfrm>
        </p:spPr>
        <p:txBody>
          <a:bodyPr vert="horz" lIns="91440" tIns="45720" rIns="91440" bIns="45720" rtlCol="0" anchor="t">
            <a:normAutofit lnSpcReduction="10000"/>
          </a:bodyPr>
          <a:lstStyle/>
          <a:p>
            <a:pPr marL="0" indent="0">
              <a:buNone/>
            </a:pPr>
            <a:r>
              <a:rPr lang="pl-PL" sz="1800">
                <a:cs typeface="Calibri"/>
              </a:rPr>
              <a:t>Źródła:</a:t>
            </a:r>
            <a:endParaRPr lang="pl-PL" sz="1800"/>
          </a:p>
          <a:p>
            <a:pPr marL="0" indent="0">
              <a:buNone/>
            </a:pPr>
            <a:r>
              <a:rPr lang="pl-PL" sz="1400">
                <a:cs typeface="Calibri"/>
              </a:rPr>
              <a:t>- Wikipedia</a:t>
            </a:r>
          </a:p>
          <a:p>
            <a:pPr marL="0" indent="0">
              <a:buNone/>
            </a:pPr>
            <a:r>
              <a:rPr lang="pl-PL" sz="1400">
                <a:cs typeface="Calibri"/>
              </a:rPr>
              <a:t>- </a:t>
            </a:r>
            <a:r>
              <a:rPr lang="pl-PL" sz="1400">
                <a:ea typeface="+mn-lt"/>
                <a:cs typeface="+mn-lt"/>
              </a:rPr>
              <a:t>https://antarktyda.net/dlaczego-antarktyda/fauna-flora-antarktydy/</a:t>
            </a:r>
            <a:endParaRPr lang="pl-PL" sz="1400">
              <a:cs typeface="Calibri"/>
            </a:endParaRPr>
          </a:p>
          <a:p>
            <a:pPr marL="0" indent="0">
              <a:buNone/>
            </a:pPr>
            <a:r>
              <a:rPr lang="pl-PL" sz="1400">
                <a:cs typeface="Calibri"/>
              </a:rPr>
              <a:t>- </a:t>
            </a:r>
            <a:r>
              <a:rPr lang="pl-PL" sz="1400">
                <a:ea typeface="+mn-lt"/>
                <a:cs typeface="+mn-lt"/>
              </a:rPr>
              <a:t>https://fajnepodroze.pl/zwierzeta-antarktydy/</a:t>
            </a:r>
            <a:endParaRPr lang="pl-PL" sz="1400">
              <a:cs typeface="Calibri"/>
            </a:endParaRPr>
          </a:p>
          <a:p>
            <a:pPr marL="0" indent="0">
              <a:buNone/>
            </a:pPr>
            <a:r>
              <a:rPr lang="pl-PL" sz="1400">
                <a:cs typeface="Calibri"/>
              </a:rPr>
              <a:t>- </a:t>
            </a:r>
            <a:r>
              <a:rPr lang="pl-PL" sz="1400">
                <a:ea typeface="+mn-lt"/>
                <a:cs typeface="+mn-lt"/>
              </a:rPr>
              <a:t>https://sites.google.com/site/budowa</a:t>
            </a:r>
            <a:endParaRPr lang="pl-PL" sz="1400">
              <a:cs typeface="Calibri"/>
            </a:endParaRPr>
          </a:p>
          <a:p>
            <a:pPr marL="0" indent="0">
              <a:buNone/>
            </a:pPr>
            <a:r>
              <a:rPr lang="pl-PL" sz="1400">
                <a:cs typeface="Calibri"/>
              </a:rPr>
              <a:t>- </a:t>
            </a:r>
            <a:r>
              <a:rPr lang="pl-PL" sz="1400">
                <a:ea typeface="+mn-lt"/>
                <a:cs typeface="+mn-lt"/>
              </a:rPr>
              <a:t>https://polarpedia.eu/pl/niency/</a:t>
            </a:r>
            <a:endParaRPr lang="pl-PL" sz="1400">
              <a:cs typeface="Calibri"/>
            </a:endParaRPr>
          </a:p>
          <a:p>
            <a:pPr marL="0" indent="0">
              <a:buNone/>
            </a:pPr>
            <a:r>
              <a:rPr lang="pl-PL" sz="1400">
                <a:cs typeface="Calibri"/>
              </a:rPr>
              <a:t>- </a:t>
            </a:r>
            <a:r>
              <a:rPr lang="pl-PL" sz="1400">
                <a:ea typeface="+mn-lt"/>
                <a:cs typeface="+mn-lt"/>
              </a:rPr>
              <a:t>https://encyklopedia.pwn.pl/haslo/Arktyka-Warunki-naturalne-Swiat-roslinny;4019370.html</a:t>
            </a:r>
            <a:endParaRPr lang="pl-PL" sz="1400">
              <a:cs typeface="Calibri"/>
            </a:endParaRPr>
          </a:p>
          <a:p>
            <a:endParaRPr lang="pl-PL" sz="1400">
              <a:cs typeface="Calibri"/>
            </a:endParaRPr>
          </a:p>
        </p:txBody>
      </p:sp>
      <p:sp>
        <p:nvSpPr>
          <p:cNvPr id="5" name="pole tekstowe 4">
            <a:extLst>
              <a:ext uri="{FF2B5EF4-FFF2-40B4-BE49-F238E27FC236}">
                <a16:creationId xmlns:a16="http://schemas.microsoft.com/office/drawing/2014/main" id="{D1E50731-5A20-457A-AB3B-39170E9D0CFA}"/>
              </a:ext>
            </a:extLst>
          </p:cNvPr>
          <p:cNvSpPr txBox="1"/>
          <p:nvPr/>
        </p:nvSpPr>
        <p:spPr>
          <a:xfrm>
            <a:off x="340658" y="6185647"/>
            <a:ext cx="35320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dirty="0">
                <a:cs typeface="Calibri"/>
              </a:rPr>
              <a:t>Maja Chaber, Natalia Półtorak, Martyna Matuszak, Aleksandra Gurgul, Julia Miller, Aleksandra Trębacz</a:t>
            </a:r>
          </a:p>
        </p:txBody>
      </p:sp>
    </p:spTree>
    <p:extLst>
      <p:ext uri="{BB962C8B-B14F-4D97-AF65-F5344CB8AC3E}">
        <p14:creationId xmlns:p14="http://schemas.microsoft.com/office/powerpoint/2010/main" val="8346099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mapa&#10;&#10;Opis wygenerowany automatycznie">
            <a:extLst>
              <a:ext uri="{FF2B5EF4-FFF2-40B4-BE49-F238E27FC236}">
                <a16:creationId xmlns:a16="http://schemas.microsoft.com/office/drawing/2014/main" id="{8B580FDD-788A-4FC7-AFC7-1F1F130B4126}"/>
              </a:ext>
            </a:extLst>
          </p:cNvPr>
          <p:cNvPicPr>
            <a:picLocks noChangeAspect="1"/>
          </p:cNvPicPr>
          <p:nvPr/>
        </p:nvPicPr>
        <p:blipFill rotWithShape="1">
          <a:blip r:embed="rId2">
            <a:alphaModFix amt="50000"/>
          </a:blip>
          <a:srcRect l="8966" r="19033" b="-1"/>
          <a:stretch/>
        </p:blipFill>
        <p:spPr>
          <a:xfrm>
            <a:off x="20" y="1"/>
            <a:ext cx="12191980" cy="6857999"/>
          </a:xfrm>
          <a:prstGeom prst="rect">
            <a:avLst/>
          </a:prstGeom>
        </p:spPr>
      </p:pic>
      <p:sp>
        <p:nvSpPr>
          <p:cNvPr id="2" name="Tytuł 1">
            <a:extLst>
              <a:ext uri="{FF2B5EF4-FFF2-40B4-BE49-F238E27FC236}">
                <a16:creationId xmlns:a16="http://schemas.microsoft.com/office/drawing/2014/main" id="{8FEF47BE-1E17-486E-9D12-8B705F7AA73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Arktyka </a:t>
            </a:r>
          </a:p>
        </p:txBody>
      </p:sp>
      <p:sp>
        <p:nvSpPr>
          <p:cNvPr id="3" name="Symbol zastępczy zawartości 2">
            <a:extLst>
              <a:ext uri="{FF2B5EF4-FFF2-40B4-BE49-F238E27FC236}">
                <a16:creationId xmlns:a16="http://schemas.microsoft.com/office/drawing/2014/main" id="{B0764DFA-6FD3-46B5-A690-C88056048578}"/>
              </a:ext>
            </a:extLst>
          </p:cNvPr>
          <p:cNvSpPr>
            <a:spLocks noGrp="1"/>
          </p:cNvSpPr>
          <p:nvPr>
            <p:ph idx="1"/>
          </p:nvPr>
        </p:nvSpPr>
        <p:spPr>
          <a:xfrm>
            <a:off x="1524000" y="4159404"/>
            <a:ext cx="9144000" cy="1098395"/>
          </a:xfrm>
        </p:spPr>
        <p:txBody>
          <a:bodyPr vert="horz" lIns="91440" tIns="45720" rIns="91440" bIns="45720" rtlCol="0" anchor="t">
            <a:normAutofit/>
          </a:bodyPr>
          <a:lstStyle/>
          <a:p>
            <a:pPr marL="0" indent="0" algn="ctr">
              <a:buNone/>
            </a:pPr>
            <a:r>
              <a:rPr lang="en-US" sz="2400" dirty="0" err="1">
                <a:solidFill>
                  <a:srgbClr val="FFFFFF"/>
                </a:solidFill>
              </a:rPr>
              <a:t>Arktyka</a:t>
            </a:r>
            <a:r>
              <a:rPr lang="en-US" sz="2400" dirty="0">
                <a:solidFill>
                  <a:srgbClr val="FFFFFF"/>
                </a:solidFill>
              </a:rPr>
              <a:t> </a:t>
            </a:r>
            <a:r>
              <a:rPr lang="en-US" sz="2400" dirty="0" err="1">
                <a:solidFill>
                  <a:srgbClr val="FFFFFF"/>
                </a:solidFill>
              </a:rPr>
              <a:t>składa</a:t>
            </a:r>
            <a:r>
              <a:rPr lang="en-US" sz="2400" dirty="0">
                <a:solidFill>
                  <a:srgbClr val="FFFFFF"/>
                </a:solidFill>
              </a:rPr>
              <a:t> </a:t>
            </a:r>
            <a:r>
              <a:rPr lang="en-US" sz="2400" dirty="0" err="1">
                <a:solidFill>
                  <a:srgbClr val="FFFFFF"/>
                </a:solidFill>
              </a:rPr>
              <a:t>się</a:t>
            </a:r>
            <a:r>
              <a:rPr lang="en-US" sz="2400" dirty="0">
                <a:solidFill>
                  <a:srgbClr val="FFFFFF"/>
                </a:solidFill>
              </a:rPr>
              <a:t> z </a:t>
            </a:r>
            <a:r>
              <a:rPr lang="en-US" sz="2400" dirty="0" err="1">
                <a:solidFill>
                  <a:srgbClr val="FFFFFF"/>
                </a:solidFill>
              </a:rPr>
              <a:t>pokryw</a:t>
            </a:r>
            <a:r>
              <a:rPr lang="en-US" sz="2400" dirty="0">
                <a:solidFill>
                  <a:srgbClr val="FFFFFF"/>
                </a:solidFill>
              </a:rPr>
              <a:t> </a:t>
            </a:r>
            <a:r>
              <a:rPr lang="en-US" sz="2400" dirty="0" err="1">
                <a:solidFill>
                  <a:srgbClr val="FFFFFF"/>
                </a:solidFill>
              </a:rPr>
              <a:t>lodowych</a:t>
            </a:r>
            <a:r>
              <a:rPr lang="en-US" sz="2400" dirty="0">
                <a:solidFill>
                  <a:srgbClr val="FFFFFF"/>
                </a:solidFill>
              </a:rPr>
              <a:t> </a:t>
            </a:r>
            <a:r>
              <a:rPr lang="en-US" sz="2400" dirty="0" err="1">
                <a:solidFill>
                  <a:srgbClr val="FFFFFF"/>
                </a:solidFill>
              </a:rPr>
              <a:t>Oceanu</a:t>
            </a:r>
            <a:r>
              <a:rPr lang="en-US" sz="2400" dirty="0">
                <a:solidFill>
                  <a:srgbClr val="FFFFFF"/>
                </a:solidFill>
              </a:rPr>
              <a:t> </a:t>
            </a:r>
            <a:r>
              <a:rPr lang="en-US" sz="2400" dirty="0" err="1">
                <a:solidFill>
                  <a:srgbClr val="FFFFFF"/>
                </a:solidFill>
              </a:rPr>
              <a:t>Arktycznego</a:t>
            </a:r>
            <a:r>
              <a:rPr lang="en-US" sz="2400" dirty="0">
                <a:solidFill>
                  <a:srgbClr val="FFFFFF"/>
                </a:solidFill>
              </a:rPr>
              <a:t> </a:t>
            </a:r>
            <a:r>
              <a:rPr lang="en-US" sz="2400" dirty="0" err="1">
                <a:solidFill>
                  <a:srgbClr val="FFFFFF"/>
                </a:solidFill>
              </a:rPr>
              <a:t>i</a:t>
            </a:r>
            <a:r>
              <a:rPr lang="en-US" sz="2400" dirty="0">
                <a:solidFill>
                  <a:srgbClr val="FFFFFF"/>
                </a:solidFill>
              </a:rPr>
              <a:t> </a:t>
            </a:r>
            <a:r>
              <a:rPr lang="en-US" sz="2400" dirty="0" err="1">
                <a:solidFill>
                  <a:srgbClr val="FFFFFF"/>
                </a:solidFill>
              </a:rPr>
              <a:t>znajduje</a:t>
            </a:r>
            <a:r>
              <a:rPr lang="en-US" sz="2400" dirty="0">
                <a:solidFill>
                  <a:srgbClr val="FFFFFF"/>
                </a:solidFill>
              </a:rPr>
              <a:t> </a:t>
            </a:r>
            <a:r>
              <a:rPr lang="en-US" sz="2400" dirty="0" err="1">
                <a:solidFill>
                  <a:srgbClr val="FFFFFF"/>
                </a:solidFill>
              </a:rPr>
              <a:t>się</a:t>
            </a:r>
            <a:r>
              <a:rPr lang="en-US" sz="2400" dirty="0">
                <a:solidFill>
                  <a:srgbClr val="FFFFFF"/>
                </a:solidFill>
              </a:rPr>
              <a:t> </a:t>
            </a:r>
            <a:r>
              <a:rPr lang="en-US" sz="2400" dirty="0" err="1">
                <a:solidFill>
                  <a:srgbClr val="FFFFFF"/>
                </a:solidFill>
              </a:rPr>
              <a:t>na</a:t>
            </a:r>
            <a:r>
              <a:rPr lang="en-US" sz="2400" dirty="0">
                <a:solidFill>
                  <a:srgbClr val="FFFFFF"/>
                </a:solidFill>
              </a:rPr>
              <a:t> </a:t>
            </a:r>
            <a:r>
              <a:rPr lang="pl-PL" sz="2400" dirty="0">
                <a:solidFill>
                  <a:srgbClr val="FFFFFF"/>
                </a:solidFill>
              </a:rPr>
              <a:t>p</a:t>
            </a:r>
            <a:r>
              <a:rPr lang="en-US" sz="2400" dirty="0" err="1">
                <a:solidFill>
                  <a:srgbClr val="FFFFFF"/>
                </a:solidFill>
              </a:rPr>
              <a:t>ółnocy</a:t>
            </a:r>
            <a:r>
              <a:rPr lang="en-US" sz="2400" dirty="0">
                <a:solidFill>
                  <a:srgbClr val="FFFFFF"/>
                </a:solidFill>
              </a:rPr>
              <a:t>.</a:t>
            </a:r>
          </a:p>
        </p:txBody>
      </p:sp>
    </p:spTree>
    <p:extLst>
      <p:ext uri="{BB962C8B-B14F-4D97-AF65-F5344CB8AC3E}">
        <p14:creationId xmlns:p14="http://schemas.microsoft.com/office/powerpoint/2010/main" val="34032515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3480E3ED-2178-44AA-983B-04FF5C2D5A05}"/>
              </a:ext>
            </a:extLst>
          </p:cNvPr>
          <p:cNvPicPr>
            <a:picLocks noChangeAspect="1"/>
          </p:cNvPicPr>
          <p:nvPr/>
        </p:nvPicPr>
        <p:blipFill rotWithShape="1">
          <a:blip r:embed="rId2"/>
          <a:srcRect t="23178" r="2" b="5478"/>
          <a:stretch/>
        </p:blipFill>
        <p:spPr>
          <a:xfrm>
            <a:off x="6015107" y="-1"/>
            <a:ext cx="6176895" cy="2937954"/>
          </a:xfrm>
          <a:prstGeom prst="rect">
            <a:avLst/>
          </a:prstGeom>
        </p:spPr>
      </p:pic>
      <p:pic>
        <p:nvPicPr>
          <p:cNvPr id="4" name="Picture 4">
            <a:extLst>
              <a:ext uri="{FF2B5EF4-FFF2-40B4-BE49-F238E27FC236}">
                <a16:creationId xmlns:a16="http://schemas.microsoft.com/office/drawing/2014/main" id="{F1B7AC2C-7C6C-45A9-968C-8071E87719D2}"/>
              </a:ext>
            </a:extLst>
          </p:cNvPr>
          <p:cNvPicPr>
            <a:picLocks noChangeAspect="1"/>
          </p:cNvPicPr>
          <p:nvPr/>
        </p:nvPicPr>
        <p:blipFill rotWithShape="1">
          <a:blip r:embed="rId3"/>
          <a:srcRect t="8767" r="1" b="17718"/>
          <a:stretch/>
        </p:blipFill>
        <p:spPr>
          <a:xfrm>
            <a:off x="4203638" y="2937953"/>
            <a:ext cx="7988360" cy="3920047"/>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0092A2C-37B5-4297-92A1-7B2981297F7D}"/>
              </a:ext>
            </a:extLst>
          </p:cNvPr>
          <p:cNvSpPr>
            <a:spLocks noGrp="1"/>
          </p:cNvSpPr>
          <p:nvPr>
            <p:ph type="title"/>
          </p:nvPr>
        </p:nvSpPr>
        <p:spPr>
          <a:xfrm>
            <a:off x="804672" y="365125"/>
            <a:ext cx="5266155" cy="1325563"/>
          </a:xfrm>
        </p:spPr>
        <p:txBody>
          <a:bodyPr>
            <a:normAutofit/>
          </a:bodyPr>
          <a:lstStyle/>
          <a:p>
            <a:r>
              <a:rPr lang="pl-PL">
                <a:cs typeface="Calibri Light"/>
              </a:rPr>
              <a:t>Mieszkańcy Arktyki</a:t>
            </a:r>
            <a:endParaRPr lang="pl-PL"/>
          </a:p>
        </p:txBody>
      </p:sp>
      <p:sp>
        <p:nvSpPr>
          <p:cNvPr id="3" name="Symbol zastępczy zawartości 2">
            <a:extLst>
              <a:ext uri="{FF2B5EF4-FFF2-40B4-BE49-F238E27FC236}">
                <a16:creationId xmlns:a16="http://schemas.microsoft.com/office/drawing/2014/main" id="{D7380E2F-336E-4DEA-AF29-700D582FC3E1}"/>
              </a:ext>
            </a:extLst>
          </p:cNvPr>
          <p:cNvSpPr>
            <a:spLocks noGrp="1"/>
          </p:cNvSpPr>
          <p:nvPr>
            <p:ph idx="1"/>
          </p:nvPr>
        </p:nvSpPr>
        <p:spPr>
          <a:xfrm>
            <a:off x="804672" y="2022601"/>
            <a:ext cx="3941499" cy="4154361"/>
          </a:xfrm>
        </p:spPr>
        <p:txBody>
          <a:bodyPr vert="horz" lIns="91440" tIns="45720" rIns="91440" bIns="45720" rtlCol="0">
            <a:normAutofit/>
          </a:bodyPr>
          <a:lstStyle/>
          <a:p>
            <a:r>
              <a:rPr lang="pl-PL" sz="2000">
                <a:ea typeface="+mn-lt"/>
                <a:cs typeface="+mn-lt"/>
              </a:rPr>
              <a:t>Rdzenna ludność Arktyki (Inuici, Lapończycy, Czukcze, Nieńcy) dostosowała się do niezwykle trudnych warunków życia, tworząc wyjątkowe kultury.</a:t>
            </a:r>
            <a:endParaRPr lang="pl-PL" sz="2000">
              <a:cs typeface="Calibri"/>
            </a:endParaRPr>
          </a:p>
        </p:txBody>
      </p:sp>
    </p:spTree>
    <p:extLst>
      <p:ext uri="{BB962C8B-B14F-4D97-AF65-F5344CB8AC3E}">
        <p14:creationId xmlns:p14="http://schemas.microsoft.com/office/powerpoint/2010/main" val="30266143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3E85F8A-74D4-4A8B-9957-55E6DCC103B0}"/>
              </a:ext>
            </a:extLst>
          </p:cNvPr>
          <p:cNvPicPr>
            <a:picLocks noChangeAspect="1"/>
          </p:cNvPicPr>
          <p:nvPr/>
        </p:nvPicPr>
        <p:blipFill rotWithShape="1">
          <a:blip r:embed="rId2">
            <a:alphaModFix amt="40000"/>
          </a:blip>
          <a:srcRect/>
          <a:stretch/>
        </p:blipFill>
        <p:spPr>
          <a:xfrm>
            <a:off x="20" y="10"/>
            <a:ext cx="12191981" cy="6857990"/>
          </a:xfrm>
          <a:prstGeom prst="rect">
            <a:avLst/>
          </a:prstGeom>
        </p:spPr>
      </p:pic>
      <p:sp>
        <p:nvSpPr>
          <p:cNvPr id="2" name="Title 1">
            <a:extLst>
              <a:ext uri="{FF2B5EF4-FFF2-40B4-BE49-F238E27FC236}">
                <a16:creationId xmlns:a16="http://schemas.microsoft.com/office/drawing/2014/main" id="{26FFF90F-16C9-4371-8295-E9DFDD00B035}"/>
              </a:ext>
            </a:extLst>
          </p:cNvPr>
          <p:cNvSpPr>
            <a:spLocks noGrp="1"/>
          </p:cNvSpPr>
          <p:nvPr>
            <p:ph type="title"/>
          </p:nvPr>
        </p:nvSpPr>
        <p:spPr>
          <a:xfrm>
            <a:off x="838343" y="365125"/>
            <a:ext cx="10515600" cy="1325563"/>
          </a:xfrm>
        </p:spPr>
        <p:txBody>
          <a:bodyPr>
            <a:normAutofit/>
          </a:bodyPr>
          <a:lstStyle/>
          <a:p>
            <a:r>
              <a:rPr lang="en-US">
                <a:solidFill>
                  <a:srgbClr val="FFFFFF"/>
                </a:solidFill>
                <a:cs typeface="Calibri Light"/>
              </a:rPr>
              <a:t>Fauna:</a:t>
            </a:r>
            <a:endParaRPr lang="en-US">
              <a:solidFill>
                <a:srgbClr val="FFFFFF"/>
              </a:solidFill>
            </a:endParaRPr>
          </a:p>
        </p:txBody>
      </p:sp>
      <p:sp>
        <p:nvSpPr>
          <p:cNvPr id="3" name="Content Placeholder 2">
            <a:extLst>
              <a:ext uri="{FF2B5EF4-FFF2-40B4-BE49-F238E27FC236}">
                <a16:creationId xmlns:a16="http://schemas.microsoft.com/office/drawing/2014/main" id="{1D8CD03B-BFBD-481A-91F6-C4E8287E6EDD}"/>
              </a:ext>
            </a:extLst>
          </p:cNvPr>
          <p:cNvSpPr>
            <a:spLocks noGrp="1"/>
          </p:cNvSpPr>
          <p:nvPr>
            <p:ph idx="1"/>
          </p:nvPr>
        </p:nvSpPr>
        <p:spPr>
          <a:xfrm>
            <a:off x="838344" y="2013625"/>
            <a:ext cx="4614759" cy="4163337"/>
          </a:xfrm>
        </p:spPr>
        <p:txBody>
          <a:bodyPr vert="horz" lIns="91440" tIns="45720" rIns="91440" bIns="45720" rtlCol="0" anchor="t">
            <a:normAutofit/>
          </a:bodyPr>
          <a:lstStyle/>
          <a:p>
            <a:pPr marL="0" indent="0">
              <a:buNone/>
            </a:pPr>
            <a:r>
              <a:rPr lang="en-US" sz="1700" dirty="0" err="1">
                <a:solidFill>
                  <a:srgbClr val="FFFFFF"/>
                </a:solidFill>
                <a:cs typeface="Calibri" panose="020F0502020204030204"/>
              </a:rPr>
              <a:t>Świat</a:t>
            </a:r>
            <a:r>
              <a:rPr lang="en-US" sz="1700" dirty="0">
                <a:solidFill>
                  <a:srgbClr val="FFFFFF"/>
                </a:solidFill>
                <a:cs typeface="Calibri" panose="020F0502020204030204"/>
              </a:rPr>
              <a:t> </a:t>
            </a:r>
            <a:r>
              <a:rPr lang="en-US" sz="1700" dirty="0" err="1">
                <a:solidFill>
                  <a:srgbClr val="FFFFFF"/>
                </a:solidFill>
                <a:cs typeface="Calibri" panose="020F0502020204030204"/>
              </a:rPr>
              <a:t>zwierzęcy</a:t>
            </a:r>
            <a:r>
              <a:rPr lang="en-US" sz="1700" dirty="0">
                <a:solidFill>
                  <a:srgbClr val="FFFFFF"/>
                </a:solidFill>
                <a:cs typeface="Calibri" panose="020F0502020204030204"/>
              </a:rPr>
              <a:t> </a:t>
            </a:r>
            <a:r>
              <a:rPr lang="en-US" sz="1700" dirty="0" err="1">
                <a:solidFill>
                  <a:srgbClr val="FFFFFF"/>
                </a:solidFill>
                <a:cs typeface="Calibri" panose="020F0502020204030204"/>
              </a:rPr>
              <a:t>dostosowuje</a:t>
            </a:r>
            <a:r>
              <a:rPr lang="en-US" sz="1700" dirty="0">
                <a:solidFill>
                  <a:srgbClr val="FFFFFF"/>
                </a:solidFill>
                <a:cs typeface="Calibri" panose="020F0502020204030204"/>
              </a:rPr>
              <a:t> </a:t>
            </a:r>
            <a:r>
              <a:rPr lang="en-US" sz="1700" dirty="0" err="1">
                <a:solidFill>
                  <a:srgbClr val="FFFFFF"/>
                </a:solidFill>
                <a:cs typeface="Calibri" panose="020F0502020204030204"/>
              </a:rPr>
              <a:t>się</a:t>
            </a:r>
            <a:r>
              <a:rPr lang="en-US" sz="1700" dirty="0">
                <a:solidFill>
                  <a:srgbClr val="FFFFFF"/>
                </a:solidFill>
                <a:cs typeface="Calibri" panose="020F0502020204030204"/>
              </a:rPr>
              <a:t> do </a:t>
            </a:r>
            <a:r>
              <a:rPr lang="en-US" sz="1700" dirty="0" err="1">
                <a:solidFill>
                  <a:srgbClr val="FFFFFF"/>
                </a:solidFill>
                <a:cs typeface="Calibri" panose="020F0502020204030204"/>
              </a:rPr>
              <a:t>istniejących</a:t>
            </a:r>
            <a:r>
              <a:rPr lang="en-US" sz="1700" dirty="0">
                <a:solidFill>
                  <a:srgbClr val="FFFFFF"/>
                </a:solidFill>
                <a:cs typeface="Calibri" panose="020F0502020204030204"/>
              </a:rPr>
              <a:t> </a:t>
            </a:r>
            <a:r>
              <a:rPr lang="en-US" sz="1700" dirty="0" err="1">
                <a:solidFill>
                  <a:srgbClr val="FFFFFF"/>
                </a:solidFill>
                <a:cs typeface="Calibri" panose="020F0502020204030204"/>
              </a:rPr>
              <a:t>warunków</a:t>
            </a:r>
            <a:r>
              <a:rPr lang="en-US" sz="1700" dirty="0">
                <a:solidFill>
                  <a:srgbClr val="FFFFFF"/>
                </a:solidFill>
                <a:cs typeface="Calibri" panose="020F0502020204030204"/>
              </a:rPr>
              <a:t> </a:t>
            </a:r>
            <a:r>
              <a:rPr lang="en-US" sz="1700" dirty="0" err="1">
                <a:solidFill>
                  <a:srgbClr val="FFFFFF"/>
                </a:solidFill>
                <a:cs typeface="Calibri" panose="020F0502020204030204"/>
              </a:rPr>
              <a:t>klimatycznych</a:t>
            </a:r>
            <a:r>
              <a:rPr lang="en-US" sz="1700" dirty="0">
                <a:solidFill>
                  <a:srgbClr val="FFFFFF"/>
                </a:solidFill>
                <a:cs typeface="Calibri" panose="020F0502020204030204"/>
              </a:rPr>
              <a:t>, </a:t>
            </a:r>
            <a:r>
              <a:rPr lang="en-US" sz="1700" dirty="0" err="1">
                <a:solidFill>
                  <a:srgbClr val="FFFFFF"/>
                </a:solidFill>
                <a:cs typeface="Calibri" panose="020F0502020204030204"/>
              </a:rPr>
              <a:t>gwałtownych</a:t>
            </a:r>
            <a:r>
              <a:rPr lang="en-US" sz="1700" dirty="0">
                <a:solidFill>
                  <a:srgbClr val="FFFFFF"/>
                </a:solidFill>
                <a:cs typeface="Calibri" panose="020F0502020204030204"/>
              </a:rPr>
              <a:t> </a:t>
            </a:r>
            <a:r>
              <a:rPr lang="en-US" sz="1700" dirty="0" err="1">
                <a:solidFill>
                  <a:srgbClr val="FFFFFF"/>
                </a:solidFill>
                <a:cs typeface="Calibri" panose="020F0502020204030204"/>
              </a:rPr>
              <a:t>burz</a:t>
            </a:r>
            <a:r>
              <a:rPr lang="en-US" sz="1700" dirty="0">
                <a:solidFill>
                  <a:srgbClr val="FFFFFF"/>
                </a:solidFill>
                <a:cs typeface="Calibri" panose="020F0502020204030204"/>
              </a:rPr>
              <a:t> </a:t>
            </a:r>
            <a:r>
              <a:rPr lang="en-US" sz="1700" dirty="0" err="1">
                <a:solidFill>
                  <a:srgbClr val="FFFFFF"/>
                </a:solidFill>
                <a:cs typeface="Calibri" panose="020F0502020204030204"/>
              </a:rPr>
              <a:t>i</a:t>
            </a:r>
            <a:r>
              <a:rPr lang="en-US" sz="1700" dirty="0">
                <a:solidFill>
                  <a:srgbClr val="FFFFFF"/>
                </a:solidFill>
                <a:cs typeface="Calibri" panose="020F0502020204030204"/>
              </a:rPr>
              <a:t> </a:t>
            </a:r>
            <a:r>
              <a:rPr lang="en-US" sz="1700" dirty="0" err="1">
                <a:solidFill>
                  <a:srgbClr val="FFFFFF"/>
                </a:solidFill>
                <a:cs typeface="Calibri" panose="020F0502020204030204"/>
              </a:rPr>
              <a:t>nadzwyczaj</a:t>
            </a:r>
            <a:r>
              <a:rPr lang="en-US" sz="1700" dirty="0">
                <a:solidFill>
                  <a:srgbClr val="FFFFFF"/>
                </a:solidFill>
                <a:cs typeface="Calibri" panose="020F0502020204030204"/>
              </a:rPr>
              <a:t> </a:t>
            </a:r>
            <a:r>
              <a:rPr lang="en-US" sz="1700" dirty="0" err="1">
                <a:solidFill>
                  <a:srgbClr val="FFFFFF"/>
                </a:solidFill>
                <a:cs typeface="Calibri" panose="020F0502020204030204"/>
              </a:rPr>
              <a:t>niskich</a:t>
            </a:r>
            <a:r>
              <a:rPr lang="en-US" sz="1700" dirty="0">
                <a:solidFill>
                  <a:srgbClr val="FFFFFF"/>
                </a:solidFill>
                <a:cs typeface="Calibri" panose="020F0502020204030204"/>
              </a:rPr>
              <a:t> </a:t>
            </a:r>
            <a:r>
              <a:rPr lang="en-US" sz="1700" dirty="0" err="1">
                <a:solidFill>
                  <a:srgbClr val="FFFFFF"/>
                </a:solidFill>
                <a:cs typeface="Calibri" panose="020F0502020204030204"/>
              </a:rPr>
              <a:t>temperatur</a:t>
            </a:r>
            <a:r>
              <a:rPr lang="en-US" sz="1700" dirty="0">
                <a:solidFill>
                  <a:srgbClr val="FFFFFF"/>
                </a:solidFill>
                <a:cs typeface="Calibri" panose="020F0502020204030204"/>
              </a:rPr>
              <a:t>. </a:t>
            </a:r>
            <a:r>
              <a:rPr lang="en-US" sz="1700" dirty="0" err="1">
                <a:solidFill>
                  <a:srgbClr val="FFFFFF"/>
                </a:solidFill>
                <a:cs typeface="Calibri" panose="020F0502020204030204"/>
              </a:rPr>
              <a:t>Zabezpieczeniem</a:t>
            </a:r>
            <a:r>
              <a:rPr lang="en-US" sz="1700" dirty="0">
                <a:solidFill>
                  <a:srgbClr val="FFFFFF"/>
                </a:solidFill>
                <a:cs typeface="Calibri" panose="020F0502020204030204"/>
              </a:rPr>
              <a:t> </a:t>
            </a:r>
            <a:r>
              <a:rPr lang="en-US" sz="1700" dirty="0" err="1">
                <a:solidFill>
                  <a:srgbClr val="FFFFFF"/>
                </a:solidFill>
                <a:cs typeface="Calibri" panose="020F0502020204030204"/>
              </a:rPr>
              <a:t>zwierząt</a:t>
            </a:r>
            <a:r>
              <a:rPr lang="en-US" sz="1700" dirty="0">
                <a:solidFill>
                  <a:srgbClr val="FFFFFF"/>
                </a:solidFill>
                <a:cs typeface="Calibri" panose="020F0502020204030204"/>
              </a:rPr>
              <a:t> </a:t>
            </a:r>
            <a:r>
              <a:rPr lang="en-US" sz="1700" dirty="0" err="1">
                <a:solidFill>
                  <a:srgbClr val="FFFFFF"/>
                </a:solidFill>
                <a:cs typeface="Calibri" panose="020F0502020204030204"/>
              </a:rPr>
              <a:t>przed</a:t>
            </a:r>
            <a:r>
              <a:rPr lang="en-US" sz="1700" dirty="0">
                <a:solidFill>
                  <a:srgbClr val="FFFFFF"/>
                </a:solidFill>
                <a:cs typeface="Calibri" panose="020F0502020204030204"/>
              </a:rPr>
              <a:t> </a:t>
            </a:r>
            <a:r>
              <a:rPr lang="en-US" sz="1700" dirty="0" err="1">
                <a:solidFill>
                  <a:srgbClr val="FFFFFF"/>
                </a:solidFill>
                <a:cs typeface="Calibri" panose="020F0502020204030204"/>
              </a:rPr>
              <a:t>ciężkimi</a:t>
            </a:r>
            <a:r>
              <a:rPr lang="en-US" sz="1700" dirty="0">
                <a:solidFill>
                  <a:srgbClr val="FFFFFF"/>
                </a:solidFill>
                <a:cs typeface="Calibri" panose="020F0502020204030204"/>
              </a:rPr>
              <a:t> </a:t>
            </a:r>
            <a:r>
              <a:rPr lang="en-US" sz="1700" dirty="0" err="1">
                <a:solidFill>
                  <a:srgbClr val="FFFFFF"/>
                </a:solidFill>
                <a:cs typeface="Calibri" panose="020F0502020204030204"/>
              </a:rPr>
              <a:t>warunkami</a:t>
            </a:r>
            <a:r>
              <a:rPr lang="en-US" sz="1700" dirty="0">
                <a:solidFill>
                  <a:srgbClr val="FFFFFF"/>
                </a:solidFill>
                <a:cs typeface="Calibri" panose="020F0502020204030204"/>
              </a:rPr>
              <a:t> jest </a:t>
            </a:r>
            <a:r>
              <a:rPr lang="en-US" sz="1700" dirty="0" err="1">
                <a:solidFill>
                  <a:srgbClr val="FFFFFF"/>
                </a:solidFill>
                <a:cs typeface="Calibri" panose="020F0502020204030204"/>
              </a:rPr>
              <a:t>gruba</a:t>
            </a:r>
            <a:r>
              <a:rPr lang="en-US" sz="1700" dirty="0">
                <a:solidFill>
                  <a:srgbClr val="FFFFFF"/>
                </a:solidFill>
                <a:cs typeface="Calibri" panose="020F0502020204030204"/>
              </a:rPr>
              <a:t> </a:t>
            </a:r>
            <a:r>
              <a:rPr lang="en-US" sz="1700" dirty="0" err="1">
                <a:solidFill>
                  <a:srgbClr val="FFFFFF"/>
                </a:solidFill>
                <a:cs typeface="Calibri" panose="020F0502020204030204"/>
              </a:rPr>
              <a:t>sierść</a:t>
            </a:r>
            <a:r>
              <a:rPr lang="en-US" sz="1700" dirty="0">
                <a:solidFill>
                  <a:srgbClr val="FFFFFF"/>
                </a:solidFill>
                <a:cs typeface="Calibri" panose="020F0502020204030204"/>
              </a:rPr>
              <a:t> </a:t>
            </a:r>
            <a:r>
              <a:rPr lang="en-US" sz="1700" dirty="0" err="1">
                <a:solidFill>
                  <a:srgbClr val="FFFFFF"/>
                </a:solidFill>
                <a:cs typeface="Calibri" panose="020F0502020204030204"/>
              </a:rPr>
              <a:t>i</a:t>
            </a:r>
            <a:r>
              <a:rPr lang="en-US" sz="1700" dirty="0">
                <a:solidFill>
                  <a:srgbClr val="FFFFFF"/>
                </a:solidFill>
                <a:cs typeface="Calibri" panose="020F0502020204030204"/>
              </a:rPr>
              <a:t> </a:t>
            </a:r>
            <a:r>
              <a:rPr lang="en-US" sz="1700" dirty="0" err="1">
                <a:solidFill>
                  <a:srgbClr val="FFFFFF"/>
                </a:solidFill>
                <a:cs typeface="Calibri" panose="020F0502020204030204"/>
              </a:rPr>
              <a:t>warstwa</a:t>
            </a:r>
            <a:r>
              <a:rPr lang="en-US" sz="1700" dirty="0">
                <a:solidFill>
                  <a:srgbClr val="FFFFFF"/>
                </a:solidFill>
                <a:cs typeface="Calibri" panose="020F0502020204030204"/>
              </a:rPr>
              <a:t> </a:t>
            </a:r>
            <a:r>
              <a:rPr lang="en-US" sz="1700" dirty="0" err="1">
                <a:solidFill>
                  <a:srgbClr val="FFFFFF"/>
                </a:solidFill>
                <a:cs typeface="Calibri" panose="020F0502020204030204"/>
              </a:rPr>
              <a:t>tłuszczu</a:t>
            </a:r>
            <a:r>
              <a:rPr lang="en-US" sz="1700" dirty="0">
                <a:solidFill>
                  <a:srgbClr val="FFFFFF"/>
                </a:solidFill>
                <a:cs typeface="Calibri" panose="020F0502020204030204"/>
              </a:rPr>
              <a:t>. </a:t>
            </a:r>
            <a:r>
              <a:rPr lang="en-US" sz="1700" dirty="0" err="1">
                <a:solidFill>
                  <a:srgbClr val="FFFFFF"/>
                </a:solidFill>
                <a:cs typeface="Calibri" panose="020F0502020204030204"/>
              </a:rPr>
              <a:t>Wśród</a:t>
            </a:r>
            <a:r>
              <a:rPr lang="en-US" sz="1700" dirty="0">
                <a:solidFill>
                  <a:srgbClr val="FFFFFF"/>
                </a:solidFill>
                <a:cs typeface="Calibri" panose="020F0502020204030204"/>
              </a:rPr>
              <a:t> </a:t>
            </a:r>
            <a:r>
              <a:rPr lang="en-US" sz="1700" dirty="0" err="1">
                <a:solidFill>
                  <a:srgbClr val="FFFFFF"/>
                </a:solidFill>
                <a:cs typeface="Calibri" panose="020F0502020204030204"/>
              </a:rPr>
              <a:t>ssaków</a:t>
            </a:r>
            <a:r>
              <a:rPr lang="en-US" sz="1700" dirty="0">
                <a:solidFill>
                  <a:srgbClr val="FFFFFF"/>
                </a:solidFill>
                <a:cs typeface="Calibri" panose="020F0502020204030204"/>
              </a:rPr>
              <a:t> </a:t>
            </a:r>
            <a:r>
              <a:rPr lang="en-US" sz="1700" dirty="0" err="1">
                <a:solidFill>
                  <a:srgbClr val="FFFFFF"/>
                </a:solidFill>
                <a:cs typeface="Calibri" panose="020F0502020204030204"/>
              </a:rPr>
              <a:t>występują</a:t>
            </a:r>
            <a:r>
              <a:rPr lang="en-US" sz="1700" dirty="0">
                <a:solidFill>
                  <a:srgbClr val="FFFFFF"/>
                </a:solidFill>
                <a:cs typeface="Calibri" panose="020F0502020204030204"/>
              </a:rPr>
              <a:t>:</a:t>
            </a:r>
          </a:p>
          <a:p>
            <a:r>
              <a:rPr lang="en-US" sz="1700" dirty="0" err="1">
                <a:solidFill>
                  <a:srgbClr val="FFFFFF"/>
                </a:solidFill>
                <a:cs typeface="Calibri" panose="020F0502020204030204"/>
              </a:rPr>
              <a:t>renifery</a:t>
            </a:r>
          </a:p>
          <a:p>
            <a:r>
              <a:rPr lang="en-US" sz="1700" dirty="0" err="1">
                <a:solidFill>
                  <a:srgbClr val="FFFFFF"/>
                </a:solidFill>
                <a:cs typeface="Calibri" panose="020F0502020204030204"/>
              </a:rPr>
              <a:t>niedźwiedzie</a:t>
            </a:r>
            <a:r>
              <a:rPr lang="en-US" sz="1700" dirty="0">
                <a:solidFill>
                  <a:srgbClr val="FFFFFF"/>
                </a:solidFill>
                <a:cs typeface="Calibri" panose="020F0502020204030204"/>
              </a:rPr>
              <a:t> </a:t>
            </a:r>
            <a:r>
              <a:rPr lang="en-US" sz="1700" dirty="0" err="1">
                <a:solidFill>
                  <a:srgbClr val="FFFFFF"/>
                </a:solidFill>
                <a:cs typeface="Calibri" panose="020F0502020204030204"/>
              </a:rPr>
              <a:t>polarne</a:t>
            </a:r>
            <a:endParaRPr lang="en-US" sz="1700" dirty="0">
              <a:solidFill>
                <a:srgbClr val="FFFFFF"/>
              </a:solidFill>
              <a:cs typeface="Calibri" panose="020F0502020204030204"/>
            </a:endParaRPr>
          </a:p>
          <a:p>
            <a:r>
              <a:rPr lang="en-US" sz="1700" dirty="0" err="1">
                <a:solidFill>
                  <a:srgbClr val="FFFFFF"/>
                </a:solidFill>
                <a:cs typeface="Calibri" panose="020F0502020204030204"/>
              </a:rPr>
              <a:t>lisy</a:t>
            </a:r>
            <a:r>
              <a:rPr lang="en-US" sz="1700" dirty="0">
                <a:solidFill>
                  <a:srgbClr val="FFFFFF"/>
                </a:solidFill>
                <a:cs typeface="Calibri" panose="020F0502020204030204"/>
              </a:rPr>
              <a:t> </a:t>
            </a:r>
            <a:r>
              <a:rPr lang="en-US" sz="1700" dirty="0" err="1">
                <a:solidFill>
                  <a:srgbClr val="FFFFFF"/>
                </a:solidFill>
                <a:cs typeface="Calibri" panose="020F0502020204030204"/>
              </a:rPr>
              <a:t>polarne</a:t>
            </a:r>
            <a:endParaRPr lang="en-US" sz="1700">
              <a:solidFill>
                <a:srgbClr val="FFFFFF"/>
              </a:solidFill>
              <a:cs typeface="Calibri" panose="020F0502020204030204"/>
            </a:endParaRPr>
          </a:p>
          <a:p>
            <a:pPr marL="0" indent="0">
              <a:buNone/>
            </a:pPr>
            <a:r>
              <a:rPr lang="en-US" sz="1700" dirty="0">
                <a:solidFill>
                  <a:srgbClr val="FFFFFF"/>
                </a:solidFill>
                <a:cs typeface="Calibri" panose="020F0502020204030204"/>
              </a:rPr>
              <a:t>Z </a:t>
            </a:r>
            <a:r>
              <a:rPr lang="en-US" sz="1700" dirty="0" err="1">
                <a:solidFill>
                  <a:srgbClr val="FFFFFF"/>
                </a:solidFill>
                <a:cs typeface="Calibri" panose="020F0502020204030204"/>
              </a:rPr>
              <a:t>ptaków</a:t>
            </a:r>
            <a:r>
              <a:rPr lang="en-US" sz="1700" dirty="0">
                <a:solidFill>
                  <a:srgbClr val="FFFFFF"/>
                </a:solidFill>
                <a:cs typeface="Calibri" panose="020F0502020204030204"/>
              </a:rPr>
              <a:t> </a:t>
            </a:r>
            <a:r>
              <a:rPr lang="en-US" sz="1700" dirty="0" err="1">
                <a:solidFill>
                  <a:srgbClr val="FFFFFF"/>
                </a:solidFill>
                <a:cs typeface="Calibri" panose="020F0502020204030204"/>
              </a:rPr>
              <a:t>żyją</a:t>
            </a:r>
            <a:r>
              <a:rPr lang="en-US" sz="1700" dirty="0">
                <a:solidFill>
                  <a:srgbClr val="FFFFFF"/>
                </a:solidFill>
                <a:cs typeface="Calibri" panose="020F0502020204030204"/>
              </a:rPr>
              <a:t> </a:t>
            </a:r>
            <a:r>
              <a:rPr lang="en-US" sz="1700" dirty="0" err="1">
                <a:solidFill>
                  <a:srgbClr val="FFFFFF"/>
                </a:solidFill>
                <a:cs typeface="Calibri" panose="020F0502020204030204"/>
              </a:rPr>
              <a:t>tu</a:t>
            </a:r>
            <a:r>
              <a:rPr lang="en-US" sz="1700" dirty="0">
                <a:solidFill>
                  <a:srgbClr val="FFFFFF"/>
                </a:solidFill>
                <a:cs typeface="Calibri" panose="020F0502020204030204"/>
              </a:rPr>
              <a:t>:</a:t>
            </a:r>
          </a:p>
          <a:p>
            <a:r>
              <a:rPr lang="en-US" sz="1700" dirty="0" err="1">
                <a:solidFill>
                  <a:srgbClr val="FFFFFF"/>
                </a:solidFill>
                <a:cs typeface="Calibri" panose="020F0502020204030204"/>
              </a:rPr>
              <a:t>puchacze</a:t>
            </a:r>
            <a:r>
              <a:rPr lang="en-US" sz="1700" dirty="0">
                <a:solidFill>
                  <a:srgbClr val="FFFFFF"/>
                </a:solidFill>
                <a:cs typeface="Calibri" panose="020F0502020204030204"/>
              </a:rPr>
              <a:t> </a:t>
            </a:r>
            <a:r>
              <a:rPr lang="en-US" sz="1700" dirty="0" err="1">
                <a:solidFill>
                  <a:srgbClr val="FFFFFF"/>
                </a:solidFill>
                <a:cs typeface="Calibri" panose="020F0502020204030204"/>
              </a:rPr>
              <a:t>śnieżne</a:t>
            </a:r>
            <a:r>
              <a:rPr lang="en-US" sz="1700" dirty="0">
                <a:solidFill>
                  <a:srgbClr val="FFFFFF"/>
                </a:solidFill>
                <a:cs typeface="Calibri" panose="020F0502020204030204"/>
              </a:rPr>
              <a:t>, </a:t>
            </a:r>
          </a:p>
          <a:p>
            <a:r>
              <a:rPr lang="en-US" sz="1700" dirty="0" err="1">
                <a:solidFill>
                  <a:srgbClr val="FFFFFF"/>
                </a:solidFill>
                <a:cs typeface="Calibri" panose="020F0502020204030204"/>
              </a:rPr>
              <a:t>nurzyki</a:t>
            </a:r>
          </a:p>
          <a:p>
            <a:r>
              <a:rPr lang="en-US" sz="1700" dirty="0" err="1">
                <a:solidFill>
                  <a:srgbClr val="FFFFFF"/>
                </a:solidFill>
                <a:cs typeface="Calibri" panose="020F0502020204030204"/>
              </a:rPr>
              <a:t>alki</a:t>
            </a:r>
          </a:p>
          <a:p>
            <a:pPr marL="0" indent="0">
              <a:buNone/>
            </a:pPr>
            <a:endParaRPr lang="en-US" sz="1700">
              <a:solidFill>
                <a:srgbClr val="FFFFFF"/>
              </a:solidFill>
              <a:cs typeface="Calibri" panose="020F0502020204030204"/>
            </a:endParaRPr>
          </a:p>
        </p:txBody>
      </p:sp>
      <p:pic>
        <p:nvPicPr>
          <p:cNvPr id="5" name="Picture 5">
            <a:extLst>
              <a:ext uri="{FF2B5EF4-FFF2-40B4-BE49-F238E27FC236}">
                <a16:creationId xmlns:a16="http://schemas.microsoft.com/office/drawing/2014/main" id="{EE024C76-C6C8-429D-AC5D-0780C0E7F4D4}"/>
              </a:ext>
            </a:extLst>
          </p:cNvPr>
          <p:cNvPicPr>
            <a:picLocks noChangeAspect="1"/>
          </p:cNvPicPr>
          <p:nvPr/>
        </p:nvPicPr>
        <p:blipFill rotWithShape="1">
          <a:blip r:embed="rId3"/>
          <a:srcRect l="5879" r="1"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91123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ślina rosnąca w pękniętym betonie">
            <a:extLst>
              <a:ext uri="{FF2B5EF4-FFF2-40B4-BE49-F238E27FC236}">
                <a16:creationId xmlns:a16="http://schemas.microsoft.com/office/drawing/2014/main" id="{4D93E50B-5B6F-4263-B382-270EB3773A00}"/>
              </a:ext>
            </a:extLst>
          </p:cNvPr>
          <p:cNvPicPr>
            <a:picLocks noChangeAspect="1"/>
          </p:cNvPicPr>
          <p:nvPr/>
        </p:nvPicPr>
        <p:blipFill rotWithShape="1">
          <a:blip r:embed="rId2"/>
          <a:srcRect t="9091" r="23289"/>
          <a:stretch/>
        </p:blipFill>
        <p:spPr>
          <a:xfrm>
            <a:off x="3522468" y="10"/>
            <a:ext cx="8669532" cy="6857990"/>
          </a:xfrm>
          <a:prstGeom prst="rect">
            <a:avLst/>
          </a:prstGeom>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72134-621B-4F50-A6B4-262D12214C5E}"/>
              </a:ext>
            </a:extLst>
          </p:cNvPr>
          <p:cNvSpPr>
            <a:spLocks noGrp="1"/>
          </p:cNvSpPr>
          <p:nvPr>
            <p:ph type="title"/>
          </p:nvPr>
        </p:nvSpPr>
        <p:spPr>
          <a:xfrm>
            <a:off x="371094" y="1161288"/>
            <a:ext cx="3438144" cy="1124712"/>
          </a:xfrm>
        </p:spPr>
        <p:txBody>
          <a:bodyPr anchor="b">
            <a:normAutofit/>
          </a:bodyPr>
          <a:lstStyle/>
          <a:p>
            <a:r>
              <a:rPr lang="en-US" sz="2800">
                <a:cs typeface="Calibri Light"/>
              </a:rPr>
              <a:t>Flora:</a:t>
            </a:r>
            <a:endParaRPr lang="en-US" sz="2800"/>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526E0C-4F80-4DB4-B39D-E40B4D89AC5D}"/>
              </a:ext>
            </a:extLst>
          </p:cNvPr>
          <p:cNvSpPr>
            <a:spLocks noGrp="1"/>
          </p:cNvSpPr>
          <p:nvPr>
            <p:ph idx="1"/>
          </p:nvPr>
        </p:nvSpPr>
        <p:spPr>
          <a:xfrm>
            <a:off x="424882" y="2565654"/>
            <a:ext cx="3438906" cy="3207258"/>
          </a:xfrm>
        </p:spPr>
        <p:txBody>
          <a:bodyPr vert="horz" lIns="91440" tIns="45720" rIns="91440" bIns="45720" rtlCol="0" anchor="t">
            <a:noAutofit/>
          </a:bodyPr>
          <a:lstStyle/>
          <a:p>
            <a:pPr marL="0" indent="0">
              <a:buNone/>
            </a:pPr>
            <a:r>
              <a:rPr lang="en-US" sz="1600" dirty="0">
                <a:ea typeface="+mn-lt"/>
                <a:cs typeface="+mn-lt"/>
              </a:rPr>
              <a:t>Roślinność obszarów arktycznych jest bardzo uboga, dominują tu porosty </a:t>
            </a:r>
            <a:br>
              <a:rPr lang="en-US" sz="1600" dirty="0">
                <a:ea typeface="+mn-lt"/>
                <a:cs typeface="+mn-lt"/>
              </a:rPr>
            </a:br>
            <a:r>
              <a:rPr lang="en-US" sz="1600" dirty="0" err="1">
                <a:ea typeface="+mn-lt"/>
                <a:cs typeface="+mn-lt"/>
              </a:rPr>
              <a:t>i</a:t>
            </a:r>
            <a:r>
              <a:rPr lang="en-US" sz="1600" dirty="0">
                <a:ea typeface="+mn-lt"/>
                <a:cs typeface="+mn-lt"/>
              </a:rPr>
              <a:t> </a:t>
            </a:r>
            <a:r>
              <a:rPr lang="en-US" sz="1600" dirty="0" err="1">
                <a:ea typeface="+mn-lt"/>
                <a:cs typeface="+mn-lt"/>
              </a:rPr>
              <a:t>mszaki</a:t>
            </a:r>
            <a:r>
              <a:rPr lang="en-US" sz="1600" dirty="0">
                <a:ea typeface="+mn-lt"/>
                <a:cs typeface="+mn-lt"/>
              </a:rPr>
              <a:t>, </a:t>
            </a:r>
            <a:r>
              <a:rPr lang="en-US" sz="1600" dirty="0" err="1">
                <a:ea typeface="+mn-lt"/>
                <a:cs typeface="+mn-lt"/>
              </a:rPr>
              <a:t>niewielki</a:t>
            </a:r>
            <a:r>
              <a:rPr lang="en-US" sz="1600" dirty="0">
                <a:ea typeface="+mn-lt"/>
                <a:cs typeface="+mn-lt"/>
              </a:rPr>
              <a:t> jest </a:t>
            </a:r>
            <a:r>
              <a:rPr lang="en-US" sz="1600" dirty="0" err="1">
                <a:ea typeface="+mn-lt"/>
                <a:cs typeface="+mn-lt"/>
              </a:rPr>
              <a:t>udział</a:t>
            </a:r>
            <a:r>
              <a:rPr lang="en-US" sz="1600" dirty="0">
                <a:ea typeface="+mn-lt"/>
                <a:cs typeface="+mn-lt"/>
              </a:rPr>
              <a:t> </a:t>
            </a:r>
            <a:r>
              <a:rPr lang="en-US" sz="1600" dirty="0" err="1">
                <a:ea typeface="+mn-lt"/>
                <a:cs typeface="+mn-lt"/>
              </a:rPr>
              <a:t>roślin</a:t>
            </a:r>
            <a:r>
              <a:rPr lang="en-US" sz="1600" dirty="0">
                <a:ea typeface="+mn-lt"/>
                <a:cs typeface="+mn-lt"/>
              </a:rPr>
              <a:t> </a:t>
            </a:r>
            <a:r>
              <a:rPr lang="en-US" sz="1600" dirty="0" err="1">
                <a:ea typeface="+mn-lt"/>
                <a:cs typeface="+mn-lt"/>
              </a:rPr>
              <a:t>kwiatowych</a:t>
            </a:r>
            <a:r>
              <a:rPr lang="en-US" sz="1600" dirty="0">
                <a:ea typeface="+mn-lt"/>
                <a:cs typeface="+mn-lt"/>
              </a:rPr>
              <a:t>, </a:t>
            </a:r>
            <a:r>
              <a:rPr lang="en-US" sz="1600" dirty="0" err="1">
                <a:ea typeface="+mn-lt"/>
                <a:cs typeface="+mn-lt"/>
              </a:rPr>
              <a:t>brakuje</a:t>
            </a:r>
            <a:r>
              <a:rPr lang="en-US" sz="1600" dirty="0">
                <a:ea typeface="+mn-lt"/>
                <a:cs typeface="+mn-lt"/>
              </a:rPr>
              <a:t> </a:t>
            </a:r>
            <a:r>
              <a:rPr lang="en-US" sz="1600" dirty="0" err="1">
                <a:ea typeface="+mn-lt"/>
                <a:cs typeface="+mn-lt"/>
              </a:rPr>
              <a:t>drzew</a:t>
            </a:r>
            <a:r>
              <a:rPr lang="en-US" sz="1600" dirty="0">
                <a:ea typeface="+mn-lt"/>
                <a:cs typeface="+mn-lt"/>
              </a:rPr>
              <a:t>. Na Arktyce wyróżnia się 2 regiony geobotaniki: pustynie arktyczne i tundrę, która dzieli się na 2 subregiony: tundrę arktyczną </a:t>
            </a:r>
            <a:br>
              <a:rPr lang="en-US" sz="1600" dirty="0">
                <a:ea typeface="+mn-lt"/>
                <a:cs typeface="+mn-lt"/>
              </a:rPr>
            </a:br>
            <a:r>
              <a:rPr lang="en-US" sz="1600" dirty="0" err="1">
                <a:ea typeface="+mn-lt"/>
                <a:cs typeface="+mn-lt"/>
              </a:rPr>
              <a:t>i</a:t>
            </a:r>
            <a:r>
              <a:rPr lang="en-US" sz="1600" dirty="0">
                <a:ea typeface="+mn-lt"/>
                <a:cs typeface="+mn-lt"/>
              </a:rPr>
              <a:t> </a:t>
            </a:r>
            <a:r>
              <a:rPr lang="en-US" sz="1600" dirty="0" err="1">
                <a:ea typeface="+mn-lt"/>
                <a:cs typeface="+mn-lt"/>
              </a:rPr>
              <a:t>tundrę</a:t>
            </a:r>
            <a:r>
              <a:rPr lang="en-US" sz="1600" dirty="0">
                <a:ea typeface="+mn-lt"/>
                <a:cs typeface="+mn-lt"/>
              </a:rPr>
              <a:t> </a:t>
            </a:r>
            <a:r>
              <a:rPr lang="en-US" sz="1600" dirty="0" err="1">
                <a:ea typeface="+mn-lt"/>
                <a:cs typeface="+mn-lt"/>
              </a:rPr>
              <a:t>subarktyczną</a:t>
            </a:r>
            <a:r>
              <a:rPr lang="en-US" sz="1600" dirty="0">
                <a:ea typeface="+mn-lt"/>
                <a:cs typeface="+mn-lt"/>
              </a:rPr>
              <a:t>. W </a:t>
            </a:r>
            <a:r>
              <a:rPr lang="en-US" sz="1600" dirty="0" err="1">
                <a:ea typeface="+mn-lt"/>
                <a:cs typeface="+mn-lt"/>
              </a:rPr>
              <a:t>tundrze</a:t>
            </a:r>
            <a:r>
              <a:rPr lang="en-US" sz="1600" dirty="0">
                <a:ea typeface="+mn-lt"/>
                <a:cs typeface="+mn-lt"/>
              </a:rPr>
              <a:t> </a:t>
            </a:r>
            <a:r>
              <a:rPr lang="en-US" sz="1600" dirty="0" err="1">
                <a:ea typeface="+mn-lt"/>
                <a:cs typeface="+mn-lt"/>
              </a:rPr>
              <a:t>subarktycznej</a:t>
            </a:r>
            <a:r>
              <a:rPr lang="en-US" sz="1600" dirty="0">
                <a:ea typeface="+mn-lt"/>
                <a:cs typeface="+mn-lt"/>
              </a:rPr>
              <a:t> </a:t>
            </a:r>
            <a:r>
              <a:rPr lang="en-US" sz="1600" dirty="0" err="1">
                <a:ea typeface="+mn-lt"/>
                <a:cs typeface="+mn-lt"/>
              </a:rPr>
              <a:t>występują</a:t>
            </a:r>
            <a:r>
              <a:rPr lang="en-US" sz="1600" dirty="0">
                <a:ea typeface="+mn-lt"/>
                <a:cs typeface="+mn-lt"/>
              </a:rPr>
              <a:t> głównie różne gatunki brzóz, wierzb i roślin wrzosowatych; w tundrze arktycznej — karłowate wierzby, dębiki, rośliny zielne i porosty. Pustynie arktyczne zasiedlają jedynie mchy i porosty, generalnie liczba gatunków maleje </a:t>
            </a:r>
            <a:br>
              <a:rPr lang="en-US" sz="1600" dirty="0">
                <a:ea typeface="+mn-lt"/>
                <a:cs typeface="+mn-lt"/>
              </a:rPr>
            </a:br>
            <a:r>
              <a:rPr lang="en-US" sz="1600" dirty="0">
                <a:ea typeface="+mn-lt"/>
                <a:cs typeface="+mn-lt"/>
              </a:rPr>
              <a:t>w </a:t>
            </a:r>
            <a:r>
              <a:rPr lang="en-US" sz="1600" dirty="0" err="1">
                <a:ea typeface="+mn-lt"/>
                <a:cs typeface="+mn-lt"/>
              </a:rPr>
              <a:t>miarę</a:t>
            </a:r>
            <a:r>
              <a:rPr lang="en-US" sz="1600" dirty="0">
                <a:ea typeface="+mn-lt"/>
                <a:cs typeface="+mn-lt"/>
              </a:rPr>
              <a:t> </a:t>
            </a:r>
            <a:r>
              <a:rPr lang="en-US" sz="1600" dirty="0" err="1">
                <a:ea typeface="+mn-lt"/>
                <a:cs typeface="+mn-lt"/>
              </a:rPr>
              <a:t>przesuwania</a:t>
            </a:r>
            <a:r>
              <a:rPr lang="en-US" sz="1600" dirty="0">
                <a:ea typeface="+mn-lt"/>
                <a:cs typeface="+mn-lt"/>
              </a:rPr>
              <a:t> </a:t>
            </a:r>
            <a:r>
              <a:rPr lang="en-US" sz="1600" dirty="0" err="1">
                <a:ea typeface="+mn-lt"/>
                <a:cs typeface="+mn-lt"/>
              </a:rPr>
              <a:t>się</a:t>
            </a:r>
            <a:r>
              <a:rPr lang="en-US" sz="1600" dirty="0">
                <a:ea typeface="+mn-lt"/>
                <a:cs typeface="+mn-lt"/>
              </a:rPr>
              <a:t> od tundry subarktycznej do położonych daleko </a:t>
            </a:r>
            <a:br>
              <a:rPr lang="en-US" sz="1600" dirty="0">
                <a:ea typeface="+mn-lt"/>
                <a:cs typeface="+mn-lt"/>
              </a:rPr>
            </a:br>
            <a:r>
              <a:rPr lang="en-US" sz="1600" dirty="0" err="1">
                <a:ea typeface="+mn-lt"/>
                <a:cs typeface="+mn-lt"/>
              </a:rPr>
              <a:t>na</a:t>
            </a:r>
            <a:r>
              <a:rPr lang="en-US" sz="1600" dirty="0">
                <a:ea typeface="+mn-lt"/>
                <a:cs typeface="+mn-lt"/>
              </a:rPr>
              <a:t> </a:t>
            </a:r>
            <a:r>
              <a:rPr lang="en-US" sz="1600" dirty="0" err="1">
                <a:ea typeface="+mn-lt"/>
                <a:cs typeface="+mn-lt"/>
              </a:rPr>
              <a:t>północy</a:t>
            </a:r>
            <a:r>
              <a:rPr lang="en-US" sz="1600" dirty="0">
                <a:ea typeface="+mn-lt"/>
                <a:cs typeface="+mn-lt"/>
              </a:rPr>
              <a:t> </a:t>
            </a:r>
            <a:r>
              <a:rPr lang="en-US" sz="1600" dirty="0" err="1">
                <a:ea typeface="+mn-lt"/>
                <a:cs typeface="+mn-lt"/>
              </a:rPr>
              <a:t>pustyń</a:t>
            </a:r>
            <a:r>
              <a:rPr lang="en-US" sz="1600" dirty="0">
                <a:ea typeface="+mn-lt"/>
                <a:cs typeface="+mn-lt"/>
              </a:rPr>
              <a:t> </a:t>
            </a:r>
            <a:r>
              <a:rPr lang="en-US" sz="1600" dirty="0" err="1">
                <a:ea typeface="+mn-lt"/>
                <a:cs typeface="+mn-lt"/>
              </a:rPr>
              <a:t>arktycznych</a:t>
            </a:r>
            <a:r>
              <a:rPr lang="en-US" sz="1600" dirty="0">
                <a:ea typeface="+mn-lt"/>
                <a:cs typeface="+mn-lt"/>
              </a:rPr>
              <a:t>. </a:t>
            </a:r>
            <a:endParaRPr lang="en-US" sz="1600" dirty="0"/>
          </a:p>
        </p:txBody>
      </p:sp>
    </p:spTree>
    <p:extLst>
      <p:ext uri="{BB962C8B-B14F-4D97-AF65-F5344CB8AC3E}">
        <p14:creationId xmlns:p14="http://schemas.microsoft.com/office/powerpoint/2010/main" val="23671208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58805DF-17D7-4FB7-B64E-305AB19E5FB2}"/>
              </a:ext>
            </a:extLst>
          </p:cNvPr>
          <p:cNvSpPr>
            <a:spLocks noGrp="1"/>
          </p:cNvSpPr>
          <p:nvPr>
            <p:ph type="title"/>
          </p:nvPr>
        </p:nvSpPr>
        <p:spPr>
          <a:xfrm>
            <a:off x="594360" y="640263"/>
            <a:ext cx="5239512" cy="1344975"/>
          </a:xfrm>
        </p:spPr>
        <p:txBody>
          <a:bodyPr>
            <a:normAutofit/>
          </a:bodyPr>
          <a:lstStyle/>
          <a:p>
            <a:r>
              <a:rPr lang="pl-PL" sz="4000">
                <a:solidFill>
                  <a:schemeClr val="bg1"/>
                </a:solidFill>
                <a:cs typeface="Calibri Light"/>
              </a:rPr>
              <a:t>Temperatura</a:t>
            </a:r>
            <a:endParaRPr lang="pl-PL" sz="4000">
              <a:solidFill>
                <a:schemeClr val="bg1"/>
              </a:solidFill>
            </a:endParaRP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FC2AAEC-C6FE-4E49-95E5-990E3E71B900}"/>
              </a:ext>
            </a:extLst>
          </p:cNvPr>
          <p:cNvSpPr>
            <a:spLocks noGrp="1"/>
          </p:cNvSpPr>
          <p:nvPr>
            <p:ph idx="1"/>
          </p:nvPr>
        </p:nvSpPr>
        <p:spPr>
          <a:xfrm>
            <a:off x="593610" y="2121763"/>
            <a:ext cx="5235490" cy="3773010"/>
          </a:xfrm>
        </p:spPr>
        <p:txBody>
          <a:bodyPr vert="horz" lIns="91440" tIns="45720" rIns="91440" bIns="45720" rtlCol="0" anchor="t">
            <a:normAutofit/>
          </a:bodyPr>
          <a:lstStyle/>
          <a:p>
            <a:pPr marL="0" indent="0">
              <a:buNone/>
            </a:pPr>
            <a:r>
              <a:rPr lang="pl-PL" sz="2000" dirty="0">
                <a:solidFill>
                  <a:schemeClr val="bg1"/>
                </a:solidFill>
                <a:ea typeface="+mn-lt"/>
                <a:cs typeface="+mn-lt"/>
              </a:rPr>
              <a:t>Na amerykańskim Archipelagu Arktycznym zima jest znacznie ostrzejsza niż </a:t>
            </a:r>
            <a:br>
              <a:rPr lang="pl-PL" sz="2000" dirty="0">
                <a:solidFill>
                  <a:schemeClr val="bg1"/>
                </a:solidFill>
                <a:ea typeface="+mn-lt"/>
                <a:cs typeface="+mn-lt"/>
              </a:rPr>
            </a:br>
            <a:r>
              <a:rPr lang="pl-PL" sz="2000" dirty="0">
                <a:solidFill>
                  <a:schemeClr val="bg1"/>
                </a:solidFill>
                <a:ea typeface="+mn-lt"/>
                <a:cs typeface="+mn-lt"/>
              </a:rPr>
              <a:t>na Grenlandii, temperatura spada miejscami </a:t>
            </a:r>
            <a:br>
              <a:rPr lang="pl-PL" sz="2000" dirty="0">
                <a:solidFill>
                  <a:schemeClr val="bg1"/>
                </a:solidFill>
                <a:ea typeface="+mn-lt"/>
                <a:cs typeface="+mn-lt"/>
              </a:rPr>
            </a:br>
            <a:r>
              <a:rPr lang="pl-PL" sz="2000" dirty="0">
                <a:solidFill>
                  <a:schemeClr val="bg1"/>
                </a:solidFill>
                <a:ea typeface="+mn-lt"/>
                <a:cs typeface="+mn-lt"/>
              </a:rPr>
              <a:t>do −60 °C, średnia zaś temperatura miesiąca najzimniejszego wynosi −40°C.  Najniższe temperatury powietrza na półkuli północnej zanotowano w położonej częściowo poza Arktyką Jakucji (ok. −68 °C).</a:t>
            </a:r>
            <a:endParaRPr lang="pl-PL" sz="2000" dirty="0">
              <a:solidFill>
                <a:schemeClr val="bg1"/>
              </a:solidFill>
              <a:cs typeface="Calibri" panose="020F0502020204030204"/>
            </a:endParaRPr>
          </a:p>
          <a:p>
            <a:pPr marL="0" indent="0">
              <a:buNone/>
            </a:pPr>
            <a:endParaRPr lang="pl-PL" sz="2000">
              <a:solidFill>
                <a:schemeClr val="bg1"/>
              </a:solidFill>
              <a:cs typeface="Calibri" panose="020F0502020204030204"/>
            </a:endParaRPr>
          </a:p>
        </p:txBody>
      </p:sp>
      <p:pic>
        <p:nvPicPr>
          <p:cNvPr id="4" name="Obraz 4">
            <a:extLst>
              <a:ext uri="{FF2B5EF4-FFF2-40B4-BE49-F238E27FC236}">
                <a16:creationId xmlns:a16="http://schemas.microsoft.com/office/drawing/2014/main" id="{17D7B972-664A-45A5-A0DE-F06210430A0F}"/>
              </a:ext>
            </a:extLst>
          </p:cNvPr>
          <p:cNvPicPr>
            <a:picLocks noChangeAspect="1"/>
          </p:cNvPicPr>
          <p:nvPr/>
        </p:nvPicPr>
        <p:blipFill>
          <a:blip r:embed="rId2"/>
          <a:stretch>
            <a:fillRect/>
          </a:stretch>
        </p:blipFill>
        <p:spPr>
          <a:xfrm>
            <a:off x="6786186" y="484632"/>
            <a:ext cx="4715627" cy="5733287"/>
          </a:xfrm>
          <a:prstGeom prst="rect">
            <a:avLst/>
          </a:prstGeom>
        </p:spPr>
      </p:pic>
    </p:spTree>
    <p:extLst>
      <p:ext uri="{BB962C8B-B14F-4D97-AF65-F5344CB8AC3E}">
        <p14:creationId xmlns:p14="http://schemas.microsoft.com/office/powerpoint/2010/main" val="295307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descr="Obraz zawierający woda, zewnętrzne, stado, łódź&#10;&#10;Opis wygenerowany automatycznie">
            <a:extLst>
              <a:ext uri="{FF2B5EF4-FFF2-40B4-BE49-F238E27FC236}">
                <a16:creationId xmlns:a16="http://schemas.microsoft.com/office/drawing/2014/main" id="{B677357B-2A9B-45D5-AA5D-508AFD1142DC}"/>
              </a:ext>
            </a:extLst>
          </p:cNvPr>
          <p:cNvPicPr>
            <a:picLocks noChangeAspect="1"/>
          </p:cNvPicPr>
          <p:nvPr/>
        </p:nvPicPr>
        <p:blipFill rotWithShape="1">
          <a:blip r:embed="rId2"/>
          <a:srcRect t="9091" r="13818"/>
          <a:stretch/>
        </p:blipFill>
        <p:spPr>
          <a:xfrm>
            <a:off x="3523488" y="10"/>
            <a:ext cx="8668512" cy="6857990"/>
          </a:xfrm>
          <a:prstGeom prst="rect">
            <a:avLst/>
          </a:prstGeom>
        </p:spPr>
      </p:pic>
      <p:sp>
        <p:nvSpPr>
          <p:cNvPr id="14"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13D5609-5BFF-42ED-AC5A-59130215928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Antarktyda</a:t>
            </a:r>
          </a:p>
        </p:txBody>
      </p:sp>
      <p:sp>
        <p:nvSpPr>
          <p:cNvPr id="3" name="Symbol zastępczy zawartości 2">
            <a:extLst>
              <a:ext uri="{FF2B5EF4-FFF2-40B4-BE49-F238E27FC236}">
                <a16:creationId xmlns:a16="http://schemas.microsoft.com/office/drawing/2014/main" id="{0208BA03-CB29-49FC-9140-5CC488FD6C7C}"/>
              </a:ext>
            </a:extLst>
          </p:cNvPr>
          <p:cNvSpPr>
            <a:spLocks noGrp="1"/>
          </p:cNvSpPr>
          <p:nvPr>
            <p:ph idx="1"/>
          </p:nvPr>
        </p:nvSpPr>
        <p:spPr>
          <a:xfrm>
            <a:off x="477980" y="4872922"/>
            <a:ext cx="4023359" cy="1208141"/>
          </a:xfrm>
        </p:spPr>
        <p:txBody>
          <a:bodyPr vert="horz" lIns="91440" tIns="45720" rIns="91440" bIns="45720" rtlCol="0" anchor="t">
            <a:normAutofit/>
          </a:bodyPr>
          <a:lstStyle/>
          <a:p>
            <a:pPr marL="0" indent="0">
              <a:buNone/>
            </a:pPr>
            <a:r>
              <a:rPr lang="en-US" sz="2000" dirty="0" err="1"/>
              <a:t>Antarktyda</a:t>
            </a:r>
            <a:r>
              <a:rPr lang="en-US" sz="2000" dirty="0"/>
              <a:t> </a:t>
            </a:r>
            <a:r>
              <a:rPr lang="en-US" sz="2000" dirty="0" err="1"/>
              <a:t>natomiast</a:t>
            </a:r>
            <a:r>
              <a:rPr lang="en-US" sz="2000" dirty="0"/>
              <a:t> w </a:t>
            </a:r>
            <a:r>
              <a:rPr lang="en-US" sz="2000" dirty="0" err="1"/>
              <a:t>porównaniu</a:t>
            </a:r>
            <a:r>
              <a:rPr lang="en-US" sz="2000" dirty="0"/>
              <a:t> do </a:t>
            </a:r>
            <a:r>
              <a:rPr lang="en-US" sz="2000" dirty="0" err="1"/>
              <a:t>Arktyki</a:t>
            </a:r>
            <a:r>
              <a:rPr lang="en-US" sz="2000" dirty="0"/>
              <a:t> jest </a:t>
            </a:r>
            <a:r>
              <a:rPr lang="en-US" sz="2000" dirty="0" err="1"/>
              <a:t>kontynentem</a:t>
            </a:r>
            <a:r>
              <a:rPr lang="en-US" sz="2000" dirty="0"/>
              <a:t> </a:t>
            </a:r>
            <a:br>
              <a:rPr lang="en-US" sz="2000" dirty="0"/>
            </a:br>
            <a:r>
              <a:rPr lang="en-US" sz="2000" dirty="0" err="1"/>
              <a:t>i</a:t>
            </a:r>
            <a:r>
              <a:rPr lang="en-US" sz="2000" dirty="0"/>
              <a:t> </a:t>
            </a:r>
            <a:r>
              <a:rPr lang="en-US" sz="2000" dirty="0" err="1"/>
              <a:t>znajduje</a:t>
            </a:r>
            <a:r>
              <a:rPr lang="en-US" sz="2000" dirty="0"/>
              <a:t> </a:t>
            </a:r>
            <a:r>
              <a:rPr lang="en-US" sz="2000" dirty="0" err="1"/>
              <a:t>się</a:t>
            </a:r>
            <a:r>
              <a:rPr lang="en-US" sz="2000" dirty="0"/>
              <a:t> </a:t>
            </a:r>
            <a:r>
              <a:rPr lang="en-US" sz="2000" dirty="0" err="1"/>
              <a:t>na</a:t>
            </a:r>
            <a:r>
              <a:rPr lang="en-US" sz="2000" dirty="0"/>
              <a:t> </a:t>
            </a:r>
            <a:r>
              <a:rPr lang="pl-PL" sz="2000" dirty="0"/>
              <a:t>p</a:t>
            </a:r>
            <a:r>
              <a:rPr lang="en-US" sz="2000" dirty="0" err="1"/>
              <a:t>ołudniu</a:t>
            </a:r>
            <a:r>
              <a:rPr lang="en-US" sz="2000" dirty="0"/>
              <a:t>.</a:t>
            </a:r>
          </a:p>
        </p:txBody>
      </p:sp>
      <p:sp>
        <p:nvSpPr>
          <p:cNvPr id="15"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92587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95AB98-CAEC-489D-82FF-C5ACDE64C3AD}"/>
              </a:ext>
            </a:extLst>
          </p:cNvPr>
          <p:cNvSpPr>
            <a:spLocks noGrp="1"/>
          </p:cNvSpPr>
          <p:nvPr>
            <p:ph type="title"/>
          </p:nvPr>
        </p:nvSpPr>
        <p:spPr>
          <a:xfrm>
            <a:off x="4970109" y="484632"/>
            <a:ext cx="6730277" cy="1609344"/>
          </a:xfrm>
          <a:ln>
            <a:noFill/>
          </a:ln>
        </p:spPr>
        <p:txBody>
          <a:bodyPr>
            <a:normAutofit/>
          </a:bodyPr>
          <a:lstStyle/>
          <a:p>
            <a:r>
              <a:rPr lang="pl-PL" sz="4800">
                <a:cs typeface="Calibri Light"/>
              </a:rPr>
              <a:t>Fauna</a:t>
            </a:r>
            <a:endParaRPr lang="pl-PL" sz="4800"/>
          </a:p>
        </p:txBody>
      </p:sp>
      <p:pic>
        <p:nvPicPr>
          <p:cNvPr id="6" name="Picture 6">
            <a:extLst>
              <a:ext uri="{FF2B5EF4-FFF2-40B4-BE49-F238E27FC236}">
                <a16:creationId xmlns:a16="http://schemas.microsoft.com/office/drawing/2014/main" id="{B69F9F09-4CE8-4364-901C-C7594733E0FF}"/>
              </a:ext>
            </a:extLst>
          </p:cNvPr>
          <p:cNvPicPr>
            <a:picLocks noChangeAspect="1"/>
          </p:cNvPicPr>
          <p:nvPr/>
        </p:nvPicPr>
        <p:blipFill rotWithShape="1">
          <a:blip r:embed="rId2"/>
          <a:srcRect t="19381" r="2" b="5888"/>
          <a:stretch/>
        </p:blipFill>
        <p:spPr>
          <a:xfrm>
            <a:off x="20" y="10"/>
            <a:ext cx="4475130" cy="2232366"/>
          </a:xfrm>
          <a:prstGeom prst="rect">
            <a:avLst/>
          </a:prstGeom>
        </p:spPr>
      </p:pic>
      <p:pic>
        <p:nvPicPr>
          <p:cNvPr id="5" name="Picture 5">
            <a:extLst>
              <a:ext uri="{FF2B5EF4-FFF2-40B4-BE49-F238E27FC236}">
                <a16:creationId xmlns:a16="http://schemas.microsoft.com/office/drawing/2014/main" id="{68E25E35-3AC4-470A-A83A-1255A4E25428}"/>
              </a:ext>
            </a:extLst>
          </p:cNvPr>
          <p:cNvPicPr>
            <a:picLocks noChangeAspect="1"/>
          </p:cNvPicPr>
          <p:nvPr/>
        </p:nvPicPr>
        <p:blipFill rotWithShape="1">
          <a:blip r:embed="rId3"/>
          <a:srcRect t="14778" r="2" b="11055"/>
          <a:stretch/>
        </p:blipFill>
        <p:spPr>
          <a:xfrm>
            <a:off x="20" y="2325504"/>
            <a:ext cx="4475130" cy="2215527"/>
          </a:xfrm>
          <a:prstGeom prst="rect">
            <a:avLst/>
          </a:prstGeom>
        </p:spPr>
      </p:pic>
      <p:pic>
        <p:nvPicPr>
          <p:cNvPr id="4" name="Picture 4">
            <a:extLst>
              <a:ext uri="{FF2B5EF4-FFF2-40B4-BE49-F238E27FC236}">
                <a16:creationId xmlns:a16="http://schemas.microsoft.com/office/drawing/2014/main" id="{70D8D291-1EE9-4611-9122-A9C7B9AFE722}"/>
              </a:ext>
            </a:extLst>
          </p:cNvPr>
          <p:cNvPicPr>
            <a:picLocks noChangeAspect="1"/>
          </p:cNvPicPr>
          <p:nvPr/>
        </p:nvPicPr>
        <p:blipFill rotWithShape="1">
          <a:blip r:embed="rId4"/>
          <a:srcRect t="11674" r="2" b="13881"/>
          <a:stretch/>
        </p:blipFill>
        <p:spPr>
          <a:xfrm>
            <a:off x="20" y="4634159"/>
            <a:ext cx="4475130" cy="2223841"/>
          </a:xfrm>
          <a:prstGeom prst="rect">
            <a:avLst/>
          </a:prstGeom>
        </p:spPr>
      </p:pic>
      <p:sp>
        <p:nvSpPr>
          <p:cNvPr id="3" name="Symbol zastępczy zawartości 2">
            <a:extLst>
              <a:ext uri="{FF2B5EF4-FFF2-40B4-BE49-F238E27FC236}">
                <a16:creationId xmlns:a16="http://schemas.microsoft.com/office/drawing/2014/main" id="{0624AC66-09CC-4299-A5DE-EA371BF5A5B9}"/>
              </a:ext>
            </a:extLst>
          </p:cNvPr>
          <p:cNvSpPr>
            <a:spLocks noGrp="1"/>
          </p:cNvSpPr>
          <p:nvPr>
            <p:ph idx="1"/>
          </p:nvPr>
        </p:nvSpPr>
        <p:spPr>
          <a:xfrm>
            <a:off x="4970109" y="1717996"/>
            <a:ext cx="6730276" cy="4705215"/>
          </a:xfrm>
        </p:spPr>
        <p:txBody>
          <a:bodyPr vert="horz" lIns="91440" tIns="45720" rIns="91440" bIns="45720" rtlCol="0" anchor="t">
            <a:noAutofit/>
          </a:bodyPr>
          <a:lstStyle/>
          <a:p>
            <a:pPr marL="0" indent="0">
              <a:buNone/>
            </a:pPr>
            <a:r>
              <a:rPr lang="pl-PL" sz="1600">
                <a:ea typeface="+mn-lt"/>
                <a:cs typeface="+mn-lt"/>
              </a:rPr>
              <a:t>Cechą charakterystyczną fauny antarktycznej jest brak rodzimych kręgowców całkowicie lądowych. Występujące tu gatunki ptaków i ssaków, choć potrzebują środowiska lądowego do reprodukcji, pierzenia/linienia i odpoczynku, jednak uzależnione są od środowiska morskiego, w którym zdobywają pożywienie. </a:t>
            </a:r>
            <a:endParaRPr lang="pl-PL" sz="1600" baseline="30000">
              <a:ea typeface="+mn-lt"/>
              <a:cs typeface="+mn-lt"/>
            </a:endParaRPr>
          </a:p>
          <a:p>
            <a:pPr marL="0" indent="0">
              <a:buNone/>
            </a:pPr>
            <a:r>
              <a:rPr lang="pl-PL" sz="1600">
                <a:ea typeface="+mn-lt"/>
                <a:cs typeface="+mn-lt"/>
              </a:rPr>
              <a:t>Ptaki:</a:t>
            </a:r>
            <a:endParaRPr lang="pl-PL" sz="1600" baseline="30000">
              <a:ea typeface="+mn-lt"/>
              <a:cs typeface="+mn-lt"/>
            </a:endParaRPr>
          </a:p>
          <a:p>
            <a:pPr marL="0" indent="0">
              <a:buNone/>
            </a:pPr>
            <a:r>
              <a:rPr lang="pl-PL" sz="1600">
                <a:ea typeface="+mn-lt"/>
                <a:cs typeface="+mn-lt"/>
              </a:rPr>
              <a:t>- pingwiny,</a:t>
            </a:r>
            <a:endParaRPr lang="pl-PL" sz="1600" baseline="30000">
              <a:ea typeface="+mn-lt"/>
              <a:cs typeface="+mn-lt"/>
            </a:endParaRPr>
          </a:p>
          <a:p>
            <a:pPr marL="0" indent="0">
              <a:buNone/>
            </a:pPr>
            <a:r>
              <a:rPr lang="pl-PL" sz="1600">
                <a:ea typeface="+mn-lt"/>
                <a:cs typeface="+mn-lt"/>
              </a:rPr>
              <a:t>- petrel śnieżny, </a:t>
            </a:r>
            <a:endParaRPr lang="pl-PL" sz="1600" baseline="30000">
              <a:ea typeface="+mn-lt"/>
              <a:cs typeface="+mn-lt"/>
            </a:endParaRPr>
          </a:p>
          <a:p>
            <a:pPr marL="0" indent="0">
              <a:buNone/>
            </a:pPr>
            <a:r>
              <a:rPr lang="pl-PL" sz="1600">
                <a:ea typeface="+mn-lt"/>
                <a:cs typeface="+mn-lt"/>
              </a:rPr>
              <a:t>- mewy,</a:t>
            </a:r>
          </a:p>
          <a:p>
            <a:pPr marL="0" indent="0">
              <a:buNone/>
            </a:pPr>
            <a:r>
              <a:rPr lang="pl-PL" sz="1600">
                <a:ea typeface="+mn-lt"/>
                <a:cs typeface="+mn-lt"/>
              </a:rPr>
              <a:t>- albatrosy.</a:t>
            </a:r>
          </a:p>
          <a:p>
            <a:pPr marL="0" indent="0">
              <a:buNone/>
            </a:pPr>
            <a:r>
              <a:rPr lang="pl-PL" sz="1600">
                <a:cs typeface="Calibri"/>
              </a:rPr>
              <a:t>Ssaki:</a:t>
            </a:r>
            <a:endParaRPr lang="pl-PL" sz="1600" baseline="30000">
              <a:cs typeface="Calibri"/>
            </a:endParaRPr>
          </a:p>
          <a:p>
            <a:pPr marL="0" indent="0">
              <a:buNone/>
            </a:pPr>
            <a:r>
              <a:rPr lang="pl-PL" sz="1600">
                <a:cs typeface="Calibri"/>
              </a:rPr>
              <a:t>- foki,</a:t>
            </a:r>
            <a:endParaRPr lang="pl-PL" sz="1600" baseline="30000">
              <a:cs typeface="Calibri"/>
            </a:endParaRPr>
          </a:p>
          <a:p>
            <a:pPr marL="0" indent="0">
              <a:buNone/>
            </a:pPr>
            <a:r>
              <a:rPr lang="pl-PL" sz="1600">
                <a:cs typeface="Calibri"/>
              </a:rPr>
              <a:t>- lamparty morskie,</a:t>
            </a:r>
          </a:p>
          <a:p>
            <a:pPr marL="0" indent="0">
              <a:buNone/>
            </a:pPr>
            <a:r>
              <a:rPr lang="pl-PL" sz="1600">
                <a:cs typeface="Calibri"/>
              </a:rPr>
              <a:t>- </a:t>
            </a:r>
            <a:r>
              <a:rPr lang="pl-PL" sz="1600">
                <a:ea typeface="+mn-lt"/>
                <a:cs typeface="+mn-lt"/>
              </a:rPr>
              <a:t>uchatka antarktyczna,</a:t>
            </a:r>
          </a:p>
          <a:p>
            <a:pPr marL="0" indent="0">
              <a:buNone/>
            </a:pPr>
            <a:r>
              <a:rPr lang="pl-PL" sz="1600">
                <a:cs typeface="Calibri"/>
              </a:rPr>
              <a:t>- wieloryby,</a:t>
            </a:r>
          </a:p>
          <a:p>
            <a:pPr marL="0" indent="0">
              <a:buNone/>
            </a:pPr>
            <a:r>
              <a:rPr lang="pl-PL" sz="1600">
                <a:cs typeface="Calibri"/>
              </a:rPr>
              <a:t>- delfiny.</a:t>
            </a:r>
          </a:p>
        </p:txBody>
      </p:sp>
    </p:spTree>
    <p:extLst>
      <p:ext uri="{BB962C8B-B14F-4D97-AF65-F5344CB8AC3E}">
        <p14:creationId xmlns:p14="http://schemas.microsoft.com/office/powerpoint/2010/main" val="22055663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1160</Words>
  <Application>Microsoft Office PowerPoint</Application>
  <PresentationFormat>Panoramiczny</PresentationFormat>
  <Paragraphs>102</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Motyw pakietu Office</vt:lpstr>
      <vt:lpstr>Dzień Ziemi 22 kwietnia</vt:lpstr>
      <vt:lpstr>Arktyka i Antarktyda</vt:lpstr>
      <vt:lpstr>Arktyka </vt:lpstr>
      <vt:lpstr>Mieszkańcy Arktyki</vt:lpstr>
      <vt:lpstr>Fauna:</vt:lpstr>
      <vt:lpstr>Flora:</vt:lpstr>
      <vt:lpstr>Temperatura</vt:lpstr>
      <vt:lpstr>Antarktyda</vt:lpstr>
      <vt:lpstr>Fauna</vt:lpstr>
      <vt:lpstr>Flora</vt:lpstr>
      <vt:lpstr>Temperatura</vt:lpstr>
      <vt:lpstr>Podsumowanie:</vt:lpstr>
      <vt:lpstr>Ciekawostki</vt:lpstr>
      <vt:lpstr>Globalne ocieplenie</vt:lpstr>
      <vt:lpstr>Globalne ocieplenie </vt:lpstr>
      <vt:lpstr>Przyczyny globalnego ocieplenia</vt:lpstr>
      <vt:lpstr>Jakie konsekwencje nosi za sobą globalne ocieplenie klimatu?</vt:lpstr>
      <vt:lpstr>Bałtyk</vt:lpstr>
      <vt:lpstr>Poziom wody</vt:lpstr>
      <vt:lpstr>Rozciągłość</vt:lpstr>
      <vt:lpstr>Głębie</vt:lpstr>
      <vt:lpstr>Skutki podnoszenia się wód</vt:lpstr>
      <vt:lpstr>Jeśli poziom Bałtyku podniesie się o 2 metry i 10 metrów</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Aleksandra Trębacz</cp:lastModifiedBy>
  <cp:revision>161</cp:revision>
  <dcterms:created xsi:type="dcterms:W3CDTF">2021-03-09T13:44:22Z</dcterms:created>
  <dcterms:modified xsi:type="dcterms:W3CDTF">2021-03-24T18:12:02Z</dcterms:modified>
</cp:coreProperties>
</file>